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9747" autoAdjust="0"/>
  </p:normalViewPr>
  <p:slideViewPr>
    <p:cSldViewPr>
      <p:cViewPr varScale="1">
        <p:scale>
          <a:sx n="93" d="100"/>
          <a:sy n="93" d="100"/>
        </p:scale>
        <p:origin x="2130" y="7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r>
              <a:rPr lang="en-US" dirty="0" smtClean="0"/>
              <a:t>Effective treatment requires successful HIV diagnosis as well as linkage and retention in HIV care - this is the HIV care continuum.</a:t>
            </a:r>
          </a:p>
          <a:p>
            <a:pPr marL="0" indent="0" eaLnBrk="1" hangingPunct="1">
              <a:spcAft>
                <a:spcPct val="0"/>
              </a:spcAft>
            </a:pPr>
            <a:endParaRPr lang="en-US" dirty="0" smtClean="0"/>
          </a:p>
          <a:p>
            <a:pPr marL="0" indent="0" eaLnBrk="1" hangingPunct="1">
              <a:spcAft>
                <a:spcPct val="0"/>
              </a:spcAft>
            </a:pPr>
            <a:r>
              <a:rPr lang="en-US" dirty="0" smtClean="0"/>
              <a:t>To be the most impactful, public health strategies that address gaps in the HIV care continuum will require detailed information on disproportionately impacted populations.</a:t>
            </a:r>
            <a:endParaRPr lang="en-US" b="1" dirty="0" smtClean="0">
              <a:solidFill>
                <a:srgbClr val="FF0000"/>
              </a:solidFill>
              <a:sym typeface="Segoe UI" pitchFamily="34" charset="0"/>
            </a:endParaRP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a compilation of interactive, online maps that allows users to connect with complex information about the HIV care continuum in several highly impacted cities in the U.S.</a:t>
            </a: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powered by AIDSVu and uses public health surveillance data to increase understanding of the HIV treatment cascade by visualizing the impact of HIV on specific demographic groups, neighborhoods and zip codes.</a:t>
            </a: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dirty="0" smtClean="0">
                <a:effectLst/>
              </a:rPr>
              <a:t>HIV Viral Load Suppression in 2012 Among Those Newly Diagnosed 2007-2011</a:t>
            </a:r>
            <a:r>
              <a:rPr lang="en-US" sz="1200" dirty="0" smtClean="0"/>
              <a:t>,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HIV viral load suppression is defined as the</a:t>
            </a:r>
            <a:r>
              <a:rPr lang="en-US" sz="1200" baseline="0" dirty="0" smtClean="0"/>
              <a:t> most recent viral load </a:t>
            </a:r>
            <a:r>
              <a:rPr lang="en-US" sz="1200" u="sng" baseline="0" dirty="0" smtClean="0"/>
              <a:t>&lt;</a:t>
            </a:r>
            <a:r>
              <a:rPr lang="en-US" sz="1200" u="none" baseline="0" dirty="0" smtClean="0"/>
              <a:t> 200 copies/ml</a:t>
            </a:r>
            <a:r>
              <a:rPr lang="en-US" sz="1200" u="none" kern="1200" baseline="0" dirty="0" smtClean="0">
                <a:solidFill>
                  <a:schemeClr val="tx1"/>
                </a:solidFill>
                <a:effectLst/>
                <a:latin typeface="+mn-lt"/>
                <a:ea typeface="+mn-ea"/>
                <a:cs typeface="+mn-cs"/>
              </a:rPr>
              <a:t>. </a:t>
            </a:r>
            <a:endParaRPr lang="en-US" sz="1200" u="none"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a:t>
            </a:r>
            <a:r>
              <a:rPr lang="en-US" sz="800" dirty="0" smtClean="0">
                <a:latin typeface="Helvetica" panose="020B0604020202020204" pitchFamily="34" charset="0"/>
                <a:cs typeface="Helvetica" panose="020B0604020202020204" pitchFamily="34" charset="0"/>
              </a:rPr>
              <a:t>to care, </a:t>
            </a:r>
            <a:r>
              <a:rPr lang="en-US" sz="800" dirty="0" smtClean="0">
                <a:latin typeface="Helvetica" panose="020B0604020202020204" pitchFamily="34" charset="0"/>
                <a:cs typeface="Helvetica" panose="020B0604020202020204" pitchFamily="34" charset="0"/>
              </a:rPr>
              <a:t>engagement</a:t>
            </a:r>
            <a:r>
              <a:rPr lang="en-US" sz="800" baseline="0" dirty="0" smtClean="0">
                <a:latin typeface="Helvetica" panose="020B0604020202020204" pitchFamily="34" charset="0"/>
                <a:cs typeface="Helvetica" panose="020B0604020202020204" pitchFamily="34" charset="0"/>
              </a:rPr>
              <a:t> in care, </a:t>
            </a:r>
            <a:r>
              <a:rPr lang="en-US" sz="800" dirty="0" smtClean="0">
                <a:latin typeface="Helvetica" panose="020B0604020202020204" pitchFamily="34" charset="0"/>
                <a:cs typeface="Helvetica" panose="020B0604020202020204" pitchFamily="34" charset="0"/>
              </a:rPr>
              <a:t>and </a:t>
            </a:r>
            <a:r>
              <a:rPr lang="en-US" sz="800" dirty="0" smtClean="0">
                <a:latin typeface="Helvetica" panose="020B0604020202020204" pitchFamily="34" charset="0"/>
                <a:cs typeface="Helvetica" panose="020B0604020202020204" pitchFamily="34" charset="0"/>
              </a:rPr>
              <a:t>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118725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dirty="0" smtClean="0"/>
              <a:t>The HIV Care Continuum Among Those Newly Diagnosed with HIV, by Demographic Groups, New</a:t>
            </a:r>
            <a:r>
              <a:rPr lang="en-US" sz="1200" baseline="0" dirty="0" smtClean="0"/>
              <a:t> Orleans</a:t>
            </a:r>
            <a:r>
              <a:rPr lang="en-US" sz="1200" dirty="0" smtClean="0"/>
              <a:t>, 2007-2011 </a:t>
            </a:r>
          </a:p>
          <a:p>
            <a:pPr fontAlgn="auto">
              <a:spcAft>
                <a:spcPts val="0"/>
              </a:spcAft>
              <a:defRPr/>
            </a:pPr>
            <a:endParaRPr lang="en-US" sz="1200" dirty="0" smtClean="0"/>
          </a:p>
          <a:p>
            <a:r>
              <a:rPr lang="en-US" sz="1200" kern="1200" dirty="0" smtClean="0">
                <a:solidFill>
                  <a:schemeClr val="tx1"/>
                </a:solidFill>
                <a:effectLst/>
                <a:latin typeface="+mn-lt"/>
                <a:ea typeface="+mn-ea"/>
                <a:cs typeface="+mn-cs"/>
              </a:rPr>
              <a:t>The color within each box corresponds to the most frequent category of the outcome at the ZIP Code level for each sub-group. The categories for new HIV diagnoses were created from the overall data, therefore no mode exists (gray box).</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New HIV diagnoses 2007-2011 per 100,000 persons </a:t>
            </a:r>
          </a:p>
          <a:p>
            <a:r>
              <a:rPr lang="en-US" sz="1200" kern="1200" dirty="0" smtClean="0">
                <a:solidFill>
                  <a:schemeClr val="tx1"/>
                </a:solidFill>
                <a:effectLst/>
                <a:latin typeface="+mn-lt"/>
                <a:ea typeface="+mn-ea"/>
                <a:cs typeface="+mn-cs"/>
              </a:rPr>
              <a:t>2 Proportion with AIDS within 3 months of diagnosis </a:t>
            </a:r>
          </a:p>
          <a:p>
            <a:r>
              <a:rPr lang="en-US" sz="1200" kern="1200" dirty="0" smtClean="0">
                <a:solidFill>
                  <a:schemeClr val="tx1"/>
                </a:solidFill>
                <a:effectLst/>
                <a:latin typeface="+mn-lt"/>
                <a:ea typeface="+mn-ea"/>
                <a:cs typeface="+mn-cs"/>
              </a:rPr>
              <a:t>3 Proportion with a CD4 or viral load within 3 months of diagnosis </a:t>
            </a:r>
          </a:p>
          <a:p>
            <a:r>
              <a:rPr lang="en-US" sz="1200" kern="1200" dirty="0" smtClean="0">
                <a:solidFill>
                  <a:schemeClr val="tx1"/>
                </a:solidFill>
                <a:effectLst/>
                <a:latin typeface="+mn-lt"/>
                <a:ea typeface="+mn-ea"/>
                <a:cs typeface="+mn-cs"/>
              </a:rPr>
              <a:t>4 Proportion with a CD4 or viral load in 2012 </a:t>
            </a:r>
          </a:p>
          <a:p>
            <a:r>
              <a:rPr lang="en-US" sz="1200" kern="1200" dirty="0" smtClean="0">
                <a:solidFill>
                  <a:schemeClr val="tx1"/>
                </a:solidFill>
                <a:effectLst/>
                <a:latin typeface="+mn-lt"/>
                <a:ea typeface="+mn-ea"/>
                <a:cs typeface="+mn-cs"/>
              </a:rPr>
              <a:t>5 Proportion with suppressed HIV viral load in 2012</a:t>
            </a:r>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403710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a:t>
            </a:r>
          </a:p>
          <a:p>
            <a:pPr marL="80963" eaLnBrk="1" hangingPunct="1">
              <a:spcBef>
                <a:spcPct val="0"/>
              </a:spcBef>
              <a:buFontTx/>
              <a:buNone/>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endParaRPr lang="en-US" dirty="0" smtClean="0"/>
          </a:p>
          <a:p>
            <a:pPr marL="80963" eaLnBrk="1" hangingPunct="1">
              <a:spcBef>
                <a:spcPct val="0"/>
              </a:spcBef>
              <a:buFontTx/>
              <a:buNone/>
            </a:pPr>
            <a:endParaRPr lang="en-US" dirty="0" smtClean="0"/>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244533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Aft>
                <a:spcPct val="0"/>
              </a:spcAft>
            </a:pPr>
            <a:r>
              <a:rPr lang="en-US" dirty="0" smtClean="0"/>
              <a:t>Effective treatment requires successful HIV diagnosis as well as linkage and retention in HIV care - this is the HIV care continuum.</a:t>
            </a:r>
          </a:p>
          <a:p>
            <a:pPr marL="0" indent="0" eaLnBrk="1" hangingPunct="1">
              <a:spcAft>
                <a:spcPct val="0"/>
              </a:spcAft>
            </a:pPr>
            <a:endParaRPr lang="en-US" dirty="0" smtClean="0"/>
          </a:p>
          <a:p>
            <a:pPr marL="0" indent="0" eaLnBrk="1" hangingPunct="1">
              <a:spcAft>
                <a:spcPct val="0"/>
              </a:spcAft>
            </a:pPr>
            <a:r>
              <a:rPr lang="en-US" dirty="0" smtClean="0"/>
              <a:t>To be the most impactful, public health strategies that address gaps in the HIV care continuum will require detailed information on disproportionately impacted populations.</a:t>
            </a:r>
            <a:endParaRPr lang="en-US" b="1" dirty="0" smtClean="0">
              <a:solidFill>
                <a:srgbClr val="FF0000"/>
              </a:solidFill>
              <a:sym typeface="Segoe UI" pitchFamily="34" charset="0"/>
            </a:endParaRP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a compilation of interactive, online maps that allows users to connect with complex information about the HIV care continuum in several highly impacted cities in the U.S.</a:t>
            </a: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powered by </a:t>
            </a:r>
            <a:r>
              <a:rPr lang="en-US" dirty="0" err="1" smtClean="0">
                <a:sym typeface="Segoe UI" pitchFamily="34" charset="0"/>
              </a:rPr>
              <a:t>AIDSVu</a:t>
            </a:r>
            <a:r>
              <a:rPr lang="en-US" dirty="0" smtClean="0">
                <a:sym typeface="Segoe UI" pitchFamily="34" charset="0"/>
              </a:rPr>
              <a:t> and uses public health surveillance data to increase understanding of the HIV treatment cascade by visualizing the impact of HIV on specific demographic groups, neighborhoods and zip codes.</a:t>
            </a: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358817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Neighborhood and ZIP Code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a:t>
            </a:r>
            <a:endParaRPr lang="en-US" dirty="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3</a:t>
            </a:fld>
            <a:endParaRPr lang="en-US"/>
          </a:p>
        </p:txBody>
      </p:sp>
    </p:spTree>
    <p:extLst>
      <p:ext uri="{BB962C8B-B14F-4D97-AF65-F5344CB8AC3E}">
        <p14:creationId xmlns:p14="http://schemas.microsoft.com/office/powerpoint/2010/main" val="354718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cs typeface="Calibri" pitchFamily="34" charset="0"/>
                <a:sym typeface="Calibri" pitchFamily="34" charset="0"/>
              </a:rPr>
              <a:t>HIVContinuum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recently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smtClean="0">
                <a:solidFill>
                  <a:srgbClr val="000000"/>
                </a:solidFill>
                <a:cs typeface="Calibri" pitchFamily="34" charset="0"/>
                <a:sym typeface="Calibri" pitchFamily="34" charset="0"/>
              </a:rPr>
              <a:t>HIVContinuum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smtClean="0">
                <a:solidFill>
                  <a:srgbClr val="000000"/>
                </a:solidFill>
                <a:cs typeface="Calibri" pitchFamily="34" charset="0"/>
                <a:sym typeface="Calibri" pitchFamily="34" charset="0"/>
              </a:rPr>
              <a:t>HIVContinuum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2978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smtClean="0"/>
              <a:t>Five-year risk of new HIV diagnosis, by ZIP Code, New</a:t>
            </a:r>
            <a:r>
              <a:rPr lang="en-US" sz="1200" baseline="0" dirty="0" smtClean="0"/>
              <a:t> Orleans</a:t>
            </a:r>
            <a:r>
              <a:rPr lang="en-US" sz="1200" dirty="0" smtClean="0"/>
              <a:t>, 2007-2011</a:t>
            </a:r>
            <a:r>
              <a:rPr lang="en-US" dirty="0" smtClean="0"/>
              <a:t>
This map shows the reported ZIP-Code-level risk  of new HIV diagnosis during a 5-year period</a:t>
            </a:r>
            <a:r>
              <a:rPr lang="en-US" baseline="0" dirty="0" smtClean="0"/>
              <a:t> (2007-2011) </a:t>
            </a:r>
            <a:r>
              <a:rPr lang="en-US" dirty="0" smtClean="0"/>
              <a:t>per 100,000 population in 2010.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a:t>
            </a:r>
            <a:r>
              <a:rPr lang="en-US" sz="800" baseline="0" dirty="0" smtClean="0">
                <a:latin typeface="Helvetica" panose="020B0604020202020204" pitchFamily="34" charset="0"/>
                <a:cs typeface="Helvetica" panose="020B0604020202020204" pitchFamily="34" charset="0"/>
              </a:rPr>
              <a:t> </a:t>
            </a:r>
            <a:r>
              <a:rPr lang="en-US" sz="800" baseline="0" dirty="0" smtClean="0">
                <a:latin typeface="Helvetica" panose="020B0604020202020204" pitchFamily="34" charset="0"/>
                <a:cs typeface="Helvetica" panose="020B0604020202020204" pitchFamily="34" charset="0"/>
              </a:rPr>
              <a:t>to care, </a:t>
            </a:r>
            <a:r>
              <a:rPr lang="en-US" sz="800" baseline="0" dirty="0" smtClean="0">
                <a:latin typeface="Helvetica" panose="020B0604020202020204" pitchFamily="34" charset="0"/>
                <a:cs typeface="Helvetica" panose="020B0604020202020204" pitchFamily="34" charset="0"/>
              </a:rPr>
              <a:t>engagement in care, </a:t>
            </a:r>
            <a:r>
              <a:rPr lang="en-US" sz="800" dirty="0" smtClean="0">
                <a:latin typeface="Helvetica" panose="020B0604020202020204" pitchFamily="34" charset="0"/>
                <a:cs typeface="Helvetica" panose="020B0604020202020204" pitchFamily="34" charset="0"/>
              </a:rPr>
              <a:t>and </a:t>
            </a:r>
            <a:r>
              <a:rPr lang="en-US" sz="800" dirty="0" smtClean="0">
                <a:latin typeface="Helvetica" panose="020B0604020202020204" pitchFamily="34" charset="0"/>
                <a:cs typeface="Helvetica" panose="020B0604020202020204" pitchFamily="34" charset="0"/>
              </a:rPr>
              <a:t>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3780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dirty="0" smtClean="0"/>
              <a:t>Proportion of those newly</a:t>
            </a:r>
            <a:r>
              <a:rPr lang="en-US" sz="1200" baseline="0" dirty="0" smtClean="0"/>
              <a:t> diagnosed with HIV late in the c</a:t>
            </a:r>
            <a:r>
              <a:rPr lang="en-US" sz="1200" dirty="0" smtClean="0"/>
              <a:t>ourse of HIV infection, by ZIP Code, New</a:t>
            </a:r>
            <a:r>
              <a:rPr lang="en-US" sz="1200" baseline="0" dirty="0" smtClean="0"/>
              <a:t> Orleans</a:t>
            </a:r>
            <a:r>
              <a:rPr lang="en-US" sz="1200" dirty="0" smtClean="0"/>
              <a:t>, 2007-2011. </a:t>
            </a:r>
          </a:p>
          <a:p>
            <a:pPr fontAlgn="auto">
              <a:spcAft>
                <a:spcPts val="0"/>
              </a:spcAft>
              <a:defRPr/>
            </a:pPr>
            <a:endParaRPr lang="en-US" sz="1200" dirty="0" smtClean="0"/>
          </a:p>
          <a:p>
            <a:pPr fontAlgn="auto">
              <a:spcAft>
                <a:spcPts val="0"/>
              </a:spcAft>
              <a:defRPr/>
            </a:pPr>
            <a:r>
              <a:rPr lang="en-US" sz="1200" dirty="0" smtClean="0"/>
              <a:t>Late HIV diagnosis was defined as </a:t>
            </a:r>
            <a:r>
              <a:rPr lang="en-US" sz="1200" kern="1200" dirty="0" smtClean="0">
                <a:solidFill>
                  <a:schemeClr val="tx1"/>
                </a:solidFill>
                <a:effectLst/>
                <a:latin typeface="+mn-lt"/>
                <a:ea typeface="+mn-ea"/>
                <a:cs typeface="+mn-cs"/>
              </a:rPr>
              <a:t>immunologic or clinical AIDS (new CDC classification as A3, B3, or C1-C3) within 3 months of initial HIV diagnosis.</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a:t>
            </a:r>
            <a:r>
              <a:rPr lang="en-US" sz="800" dirty="0" smtClean="0">
                <a:latin typeface="Helvetica" panose="020B0604020202020204" pitchFamily="34" charset="0"/>
                <a:cs typeface="Helvetica" panose="020B0604020202020204" pitchFamily="34" charset="0"/>
              </a:rPr>
              <a:t>to care, </a:t>
            </a:r>
            <a:r>
              <a:rPr lang="en-US" sz="800" dirty="0" smtClean="0">
                <a:latin typeface="Helvetica" panose="020B0604020202020204" pitchFamily="34" charset="0"/>
                <a:cs typeface="Helvetica" panose="020B0604020202020204" pitchFamily="34" charset="0"/>
              </a:rPr>
              <a:t>engagement in care, and </a:t>
            </a:r>
            <a:r>
              <a:rPr lang="en-US" sz="800" dirty="0" smtClean="0">
                <a:latin typeface="Helvetica" panose="020B0604020202020204" pitchFamily="34" charset="0"/>
                <a:cs typeface="Helvetica" panose="020B0604020202020204" pitchFamily="34" charset="0"/>
              </a:rPr>
              <a:t>viral suppression are new indicators and rapidly developing, and thus accuracy and completeness will improve over time. </a:t>
            </a:r>
            <a:endParaRPr lang="en-US" dirty="0" smtClean="0"/>
          </a:p>
          <a:p>
            <a:pPr fontAlgn="auto">
              <a:spcAft>
                <a:spcPts val="0"/>
              </a:spcAf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312623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dirty="0" smtClean="0"/>
              <a:t>Proportion of Those Newly Diagnosed with HIV 2007-2011 Who were Linked to HIV Care,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Linkage to HIV care is defined as a</a:t>
            </a:r>
            <a:r>
              <a:rPr lang="en-US" sz="1200" baseline="0" dirty="0" smtClean="0"/>
              <a:t> report of a CD4 count or HIV viral load test within 3 months of initial HIV diagnosis</a:t>
            </a:r>
            <a:r>
              <a:rPr lang="en-US" sz="1200" kern="1200" dirty="0" smtClean="0">
                <a:solidFill>
                  <a:schemeClr val="tx1"/>
                </a:solidFill>
                <a:effectLst/>
                <a:latin typeface="+mn-lt"/>
                <a:ea typeface="+mn-ea"/>
                <a:cs typeface="+mn-cs"/>
              </a:rPr>
              <a:t>. Does not include tests</a:t>
            </a:r>
            <a:r>
              <a:rPr lang="en-US" sz="1200" kern="1200" baseline="0" dirty="0" smtClean="0">
                <a:solidFill>
                  <a:schemeClr val="tx1"/>
                </a:solidFill>
                <a:effectLst/>
                <a:latin typeface="+mn-lt"/>
                <a:ea typeface="+mn-ea"/>
                <a:cs typeface="+mn-cs"/>
              </a:rPr>
              <a:t> done on the same date as the HIV diagnosis. </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a:t>
            </a:r>
            <a:r>
              <a:rPr lang="en-US" sz="800" baseline="0" dirty="0" smtClean="0">
                <a:latin typeface="Helvetica" panose="020B0604020202020204" pitchFamily="34" charset="0"/>
                <a:cs typeface="Helvetica" panose="020B0604020202020204" pitchFamily="34" charset="0"/>
              </a:rPr>
              <a:t>to care</a:t>
            </a:r>
            <a:r>
              <a:rPr lang="en-US" sz="800" baseline="0" dirty="0" smtClean="0">
                <a:latin typeface="Helvetica" panose="020B0604020202020204" pitchFamily="34" charset="0"/>
                <a:cs typeface="Helvetica" panose="020B0604020202020204" pitchFamily="34" charset="0"/>
              </a:rPr>
              <a:t>, engagement in care,</a:t>
            </a:r>
            <a:r>
              <a:rPr lang="en-US" sz="800" dirty="0" smtClean="0">
                <a:latin typeface="Helvetica" panose="020B0604020202020204" pitchFamily="34" charset="0"/>
                <a:cs typeface="Helvetica" panose="020B0604020202020204" pitchFamily="34" charset="0"/>
              </a:rPr>
              <a:t> </a:t>
            </a:r>
            <a:r>
              <a:rPr lang="en-US" sz="800" dirty="0" smtClean="0">
                <a:latin typeface="Helvetica" panose="020B0604020202020204" pitchFamily="34" charset="0"/>
                <a:cs typeface="Helvetica" panose="020B0604020202020204" pitchFamily="34" charset="0"/>
              </a:rPr>
              <a:t>and 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90302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dirty="0" smtClean="0"/>
              <a:t>Proportion of Those Newly Diagnosed with HIV 2007-2011 Who were Engaged in HIV Care in 2012,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Engaged in HIV care is defined as a</a:t>
            </a:r>
            <a:r>
              <a:rPr lang="en-US" sz="1200" baseline="0" dirty="0" smtClean="0"/>
              <a:t> report of a CD4 count or HIV viral load test in 2012 among those who at least one previous CD4 count of HIV viral load test (i.e., those who were linked to HIV care)</a:t>
            </a:r>
            <a:r>
              <a:rPr lang="en-US" sz="1200" kern="1200" baseline="0" dirty="0" smtClean="0">
                <a:solidFill>
                  <a:schemeClr val="tx1"/>
                </a:solidFill>
                <a:effectLst/>
                <a:latin typeface="+mn-lt"/>
                <a:ea typeface="+mn-ea"/>
                <a:cs typeface="+mn-cs"/>
              </a:rPr>
              <a:t>. </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a:t>
            </a:r>
            <a:r>
              <a:rPr lang="en-US" sz="800" dirty="0" smtClean="0">
                <a:latin typeface="Helvetica" panose="020B0604020202020204" pitchFamily="34" charset="0"/>
                <a:cs typeface="Helvetica" panose="020B0604020202020204" pitchFamily="34" charset="0"/>
              </a:rPr>
              <a:t>to care, </a:t>
            </a:r>
            <a:r>
              <a:rPr lang="en-US" sz="800" dirty="0" smtClean="0">
                <a:latin typeface="Helvetica" panose="020B0604020202020204" pitchFamily="34" charset="0"/>
                <a:cs typeface="Helvetica" panose="020B0604020202020204" pitchFamily="34" charset="0"/>
              </a:rPr>
              <a:t>engagement in care, and </a:t>
            </a:r>
            <a:r>
              <a:rPr lang="en-US" sz="800" dirty="0" smtClean="0">
                <a:latin typeface="Helvetica" panose="020B0604020202020204" pitchFamily="34" charset="0"/>
                <a:cs typeface="Helvetica" panose="020B0604020202020204" pitchFamily="34" charset="0"/>
              </a:rPr>
              <a:t>viral suppression are new indicators and rapidly developing, and thus accuracy and completeness will improve over time. </a:t>
            </a:r>
          </a:p>
          <a:p>
            <a:pPr fontAlgn="auto">
              <a:spcAft>
                <a:spcPts val="0"/>
              </a:spcAf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4734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dirty="0" smtClean="0">
                <a:effectLst/>
              </a:rPr>
              <a:t>HIV Viral Load Suppression Among Those Newly Diagnosed 2007-2011 and Who were Engaged in Care in 2012</a:t>
            </a:r>
            <a:r>
              <a:rPr lang="en-US" sz="1200" dirty="0" smtClean="0"/>
              <a:t>,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Engaged in care for this indicator is</a:t>
            </a:r>
            <a:r>
              <a:rPr lang="en-US" sz="1200" baseline="0" dirty="0" smtClean="0"/>
              <a:t> defined as a report of an HIV viral load test. </a:t>
            </a:r>
          </a:p>
          <a:p>
            <a:pPr fontAlgn="auto">
              <a:spcAft>
                <a:spcPts val="0"/>
              </a:spcAft>
              <a:defRPr/>
            </a:pPr>
            <a:endParaRPr lang="en-US" sz="1200" dirty="0" smtClean="0"/>
          </a:p>
          <a:p>
            <a:pPr fontAlgn="auto">
              <a:spcAft>
                <a:spcPts val="0"/>
              </a:spcAft>
              <a:defRPr/>
            </a:pPr>
            <a:r>
              <a:rPr lang="en-US" sz="1200" dirty="0" smtClean="0"/>
              <a:t>HIV viral load suppression is defined as the</a:t>
            </a:r>
            <a:r>
              <a:rPr lang="en-US" sz="1200" baseline="0" dirty="0" smtClean="0"/>
              <a:t> most recent viral load </a:t>
            </a:r>
            <a:r>
              <a:rPr lang="en-US" sz="1200" u="sng" baseline="0" dirty="0" smtClean="0"/>
              <a:t>&lt;</a:t>
            </a:r>
            <a:r>
              <a:rPr lang="en-US" sz="1200" u="none" baseline="0" dirty="0" smtClean="0"/>
              <a:t> 200 copies/ml</a:t>
            </a:r>
            <a:r>
              <a:rPr lang="en-US" sz="1200" u="none" kern="1200" baseline="0" dirty="0" smtClean="0">
                <a:solidFill>
                  <a:schemeClr val="tx1"/>
                </a:solidFill>
                <a:effectLst/>
                <a:latin typeface="+mn-lt"/>
                <a:ea typeface="+mn-ea"/>
                <a:cs typeface="+mn-cs"/>
              </a:rPr>
              <a:t>. </a:t>
            </a:r>
            <a:endParaRPr lang="en-US" sz="1200" u="none"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a:t>
            </a:r>
            <a:r>
              <a:rPr lang="en-US" sz="800" baseline="0" dirty="0" smtClean="0">
                <a:latin typeface="Helvetica" panose="020B0604020202020204" pitchFamily="34" charset="0"/>
                <a:cs typeface="Helvetica" panose="020B0604020202020204" pitchFamily="34" charset="0"/>
              </a:rPr>
              <a:t> </a:t>
            </a:r>
            <a:r>
              <a:rPr lang="en-US" sz="800" baseline="0" dirty="0" smtClean="0">
                <a:latin typeface="Helvetica" panose="020B0604020202020204" pitchFamily="34" charset="0"/>
                <a:cs typeface="Helvetica" panose="020B0604020202020204" pitchFamily="34" charset="0"/>
              </a:rPr>
              <a:t>to care, </a:t>
            </a:r>
            <a:r>
              <a:rPr lang="en-US" sz="800" baseline="0" dirty="0" smtClean="0">
                <a:latin typeface="Helvetica" panose="020B0604020202020204" pitchFamily="34" charset="0"/>
                <a:cs typeface="Helvetica" panose="020B0604020202020204" pitchFamily="34" charset="0"/>
              </a:rPr>
              <a:t>engagement in care, </a:t>
            </a:r>
            <a:r>
              <a:rPr lang="en-US" sz="800" dirty="0" smtClean="0">
                <a:latin typeface="Helvetica" panose="020B0604020202020204" pitchFamily="34" charset="0"/>
                <a:cs typeface="Helvetica" panose="020B0604020202020204" pitchFamily="34" charset="0"/>
              </a:rPr>
              <a:t>and </a:t>
            </a:r>
            <a:r>
              <a:rPr lang="en-US" sz="800" dirty="0" smtClean="0">
                <a:latin typeface="Helvetica" panose="020B0604020202020204" pitchFamily="34" charset="0"/>
                <a:cs typeface="Helvetica" panose="020B0604020202020204" pitchFamily="34" charset="0"/>
              </a:rPr>
              <a:t>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373147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2/23/2015</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2/23/2015</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New Orleans, LA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2190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381000" y="6020081"/>
            <a:ext cx="5734049"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a:t>
            </a:r>
            <a:r>
              <a:rPr lang="en-US" sz="700" dirty="0" smtClean="0">
                <a:solidFill>
                  <a:srgbClr val="000000"/>
                </a:solidFill>
                <a:latin typeface="Helvetica" pitchFamily="34" charset="0"/>
                <a:cs typeface="Arial" pitchFamily="34" charset="0"/>
              </a:rPr>
              <a:t>.</a:t>
            </a:r>
            <a:r>
              <a:rPr lang="en-US" sz="700" dirty="0" smtClean="0">
                <a:latin typeface="Helvetica" pitchFamily="34" charset="0"/>
              </a:rPr>
              <a:t> HIV </a:t>
            </a:r>
            <a:r>
              <a:rPr lang="en-US" sz="700" dirty="0">
                <a:latin typeface="Helvetica" pitchFamily="34" charset="0"/>
              </a:rPr>
              <a:t>viral load suppression is defined as the most recent viral load </a:t>
            </a:r>
            <a:r>
              <a:rPr lang="en-US" sz="700" u="sng" dirty="0">
                <a:latin typeface="Helvetica" pitchFamily="34" charset="0"/>
              </a:rPr>
              <a:t>&lt;</a:t>
            </a:r>
            <a:r>
              <a:rPr lang="en-US" sz="700" dirty="0">
                <a:latin typeface="Helvetica" pitchFamily="34" charset="0"/>
              </a:rPr>
              <a:t> 200 </a:t>
            </a:r>
            <a:r>
              <a:rPr lang="en-US" sz="700" dirty="0" smtClean="0">
                <a:latin typeface="Helvetica" pitchFamily="34" charset="0"/>
              </a:rPr>
              <a:t>copies/ml.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a:t>
            </a:r>
            <a:r>
              <a:rPr lang="en-US" sz="700" dirty="0" smtClean="0">
                <a:latin typeface="Helvetica" panose="020B0604020202020204" pitchFamily="34" charset="0"/>
                <a:cs typeface="Helvetica" panose="020B0604020202020204" pitchFamily="34" charset="0"/>
              </a:rPr>
              <a:t>to care, </a:t>
            </a:r>
            <a:r>
              <a:rPr lang="en-US" sz="700" dirty="0" smtClean="0">
                <a:latin typeface="Helvetica" panose="020B0604020202020204" pitchFamily="34" charset="0"/>
                <a:cs typeface="Helvetica" panose="020B0604020202020204" pitchFamily="34" charset="0"/>
              </a:rPr>
              <a:t>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smtClean="0">
                <a:solidFill>
                  <a:srgbClr val="000000"/>
                </a:solidFill>
                <a:latin typeface="Helvetica" pitchFamily="34" charset="0"/>
                <a:cs typeface="Arial" pitchFamily="34" charset="0"/>
              </a:rPr>
              <a:t>Data </a:t>
            </a:r>
            <a:r>
              <a:rPr lang="en-US" sz="700" dirty="0">
                <a:solidFill>
                  <a:srgbClr val="000000"/>
                </a:solidFill>
                <a:latin typeface="Helvetica" pitchFamily="34" charset="0"/>
                <a:cs typeface="Arial" pitchFamily="34" charset="0"/>
              </a:rPr>
              <a:t>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4" name="TextBox 13"/>
          <p:cNvSpPr txBox="1"/>
          <p:nvPr/>
        </p:nvSpPr>
        <p:spPr>
          <a:xfrm>
            <a:off x="228600" y="2133600"/>
            <a:ext cx="2362200" cy="830997"/>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with a suppressed HIV viral load in 2012</a:t>
            </a:r>
            <a:endParaRPr lang="en-US" sz="1200" dirty="0">
              <a:latin typeface="Helvetica" pitchFamily="34" charset="0"/>
              <a:cs typeface="Helvetica" pitchFamily="34" charset="0"/>
            </a:endParaRPr>
          </a:p>
        </p:txBody>
      </p:sp>
      <p:sp>
        <p:nvSpPr>
          <p:cNvPr id="15" name="Title 1"/>
          <p:cNvSpPr txBox="1">
            <a:spLocks/>
          </p:cNvSpPr>
          <p:nvPr/>
        </p:nvSpPr>
        <p:spPr>
          <a:xfrm>
            <a:off x="2424954" y="0"/>
            <a:ext cx="6719046"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HIV Viral Load Suppression in </a:t>
            </a:r>
            <a:r>
              <a:rPr lang="en-US" sz="2000" b="1" dirty="0" smtClean="0">
                <a:effectLst/>
                <a:latin typeface="Helvetica" pitchFamily="34" charset="0"/>
                <a:cs typeface="Helvetica" pitchFamily="34" charset="0"/>
              </a:rPr>
              <a:t>2012 </a:t>
            </a:r>
            <a:r>
              <a:rPr lang="en-US" sz="2000" b="1" dirty="0">
                <a:effectLst/>
                <a:latin typeface="Helvetica" pitchFamily="34" charset="0"/>
                <a:cs typeface="Helvetica" pitchFamily="34" charset="0"/>
              </a:rPr>
              <a:t>Among Those Newly Diagnosed </a:t>
            </a:r>
            <a:r>
              <a:rPr lang="en-US" sz="2000" b="1" dirty="0" smtClean="0">
                <a:effectLst/>
                <a:latin typeface="Helvetica" pitchFamily="34" charset="0"/>
                <a:cs typeface="Helvetica" pitchFamily="34" charset="0"/>
              </a:rPr>
              <a:t>2007-2011, </a:t>
            </a:r>
            <a:r>
              <a:rPr lang="en-US" sz="2000" b="1" dirty="0">
                <a:effectLst/>
                <a:latin typeface="Helvetica" pitchFamily="34" charset="0"/>
                <a:cs typeface="Helvetica" pitchFamily="34" charset="0"/>
              </a:rPr>
              <a:t>by ZIP Code, </a:t>
            </a:r>
            <a:r>
              <a:rPr lang="en-US" sz="2000" b="1" dirty="0" smtClean="0">
                <a:effectLst/>
                <a:latin typeface="Helvetica" pitchFamily="34" charset="0"/>
                <a:cs typeface="Helvetica" pitchFamily="34" charset="0"/>
              </a:rPr>
              <a:t>New Orleans </a:t>
            </a:r>
            <a:endParaRPr lang="en-US" sz="2000" b="1" dirty="0">
              <a:effectLst/>
              <a:latin typeface="Helvetica" pitchFamily="34" charset="0"/>
              <a:cs typeface="Helvetica" pitchFamily="34" charset="0"/>
            </a:endParaRPr>
          </a:p>
        </p:txBody>
      </p:sp>
      <p:grpSp>
        <p:nvGrpSpPr>
          <p:cNvPr id="8" name="Group 7"/>
          <p:cNvGrpSpPr/>
          <p:nvPr/>
        </p:nvGrpSpPr>
        <p:grpSpPr>
          <a:xfrm>
            <a:off x="304800" y="2968625"/>
            <a:ext cx="1676400" cy="1908215"/>
            <a:chOff x="304800" y="2968625"/>
            <a:chExt cx="1676400" cy="1908215"/>
          </a:xfrm>
        </p:grpSpPr>
        <p:sp>
          <p:nvSpPr>
            <p:cNvPr id="10"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1" name="Rectangle 10"/>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ectangle 17"/>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70932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2190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228601" y="5536049"/>
            <a:ext cx="587053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r>
              <a:rPr lang="en-US" sz="700" dirty="0">
                <a:latin typeface="Helvetica" pitchFamily="34" charset="0"/>
                <a:cs typeface="Helvetica" pitchFamily="34" charset="0"/>
              </a:rPr>
              <a:t>Note: </a:t>
            </a:r>
            <a:r>
              <a:rPr lang="en-US" sz="700" dirty="0" smtClean="0">
                <a:latin typeface="Helvetica" pitchFamily="34" charset="0"/>
                <a:cs typeface="Helvetica" pitchFamily="34" charset="0"/>
              </a:rPr>
              <a:t>The </a:t>
            </a:r>
            <a:r>
              <a:rPr lang="en-US" sz="700" dirty="0">
                <a:latin typeface="Helvetica" pitchFamily="34" charset="0"/>
                <a:cs typeface="Helvetica" pitchFamily="34" charset="0"/>
              </a:rPr>
              <a:t>color within each box corresponds to the most frequent category of the outcome at </a:t>
            </a:r>
            <a:r>
              <a:rPr lang="en-US" sz="700" dirty="0" smtClean="0">
                <a:latin typeface="Helvetica" pitchFamily="34" charset="0"/>
                <a:cs typeface="Helvetica" pitchFamily="34" charset="0"/>
              </a:rPr>
              <a:t>the ZIP Code </a:t>
            </a:r>
            <a:r>
              <a:rPr lang="en-US" sz="700" dirty="0">
                <a:latin typeface="Helvetica" pitchFamily="34" charset="0"/>
                <a:cs typeface="Helvetica" pitchFamily="34" charset="0"/>
              </a:rPr>
              <a:t>level for each sub-group.  The categories for new HIV diagnoses were created from the overall data, therefore no mode exists (gray box). </a:t>
            </a:r>
            <a:endParaRPr lang="en-US" sz="700" dirty="0" smtClean="0">
              <a:latin typeface="Helvetica" pitchFamily="34" charset="0"/>
              <a:cs typeface="Helvetica" pitchFamily="34" charset="0"/>
            </a:endParaRPr>
          </a:p>
          <a:p>
            <a:endParaRPr lang="en-US" sz="700" dirty="0">
              <a:latin typeface="Helvetica" pitchFamily="34" charset="0"/>
              <a:cs typeface="Helvetica" pitchFamily="34" charset="0"/>
            </a:endParaRPr>
          </a:p>
          <a:p>
            <a:r>
              <a:rPr lang="en-US" sz="700" dirty="0" smtClean="0">
                <a:latin typeface="Helvetica" pitchFamily="34" charset="0"/>
                <a:cs typeface="Helvetica" pitchFamily="34" charset="0"/>
              </a:rPr>
              <a:t>1 </a:t>
            </a:r>
            <a:r>
              <a:rPr lang="en-US" sz="700" dirty="0">
                <a:latin typeface="Helvetica" pitchFamily="34" charset="0"/>
                <a:cs typeface="Helvetica" pitchFamily="34" charset="0"/>
              </a:rPr>
              <a:t>New HIV diagnoses </a:t>
            </a:r>
            <a:r>
              <a:rPr lang="en-US" sz="700" dirty="0" smtClean="0">
                <a:latin typeface="Helvetica" pitchFamily="34" charset="0"/>
                <a:cs typeface="Helvetica" pitchFamily="34" charset="0"/>
              </a:rPr>
              <a:t>2007-2011 </a:t>
            </a:r>
            <a:r>
              <a:rPr lang="en-US" sz="700" dirty="0">
                <a:latin typeface="Helvetica" pitchFamily="34" charset="0"/>
                <a:cs typeface="Helvetica" pitchFamily="34" charset="0"/>
              </a:rPr>
              <a:t>per 100,000 persons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2 </a:t>
            </a:r>
            <a:r>
              <a:rPr lang="en-US" sz="700" dirty="0">
                <a:latin typeface="Helvetica" pitchFamily="34" charset="0"/>
                <a:cs typeface="Helvetica" pitchFamily="34" charset="0"/>
              </a:rPr>
              <a:t>Proportion with AIDS within </a:t>
            </a:r>
            <a:r>
              <a:rPr lang="en-US" sz="700" dirty="0" smtClean="0">
                <a:latin typeface="Helvetica" pitchFamily="34" charset="0"/>
                <a:cs typeface="Helvetica" pitchFamily="34" charset="0"/>
              </a:rPr>
              <a:t>3 months </a:t>
            </a:r>
            <a:r>
              <a:rPr lang="en-US" sz="700" dirty="0">
                <a:latin typeface="Helvetica" pitchFamily="34" charset="0"/>
                <a:cs typeface="Helvetica" pitchFamily="34" charset="0"/>
              </a:rPr>
              <a:t>of diagnosis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3 </a:t>
            </a:r>
            <a:r>
              <a:rPr lang="en-US" sz="700" dirty="0">
                <a:latin typeface="Helvetica" pitchFamily="34" charset="0"/>
                <a:cs typeface="Helvetica" pitchFamily="34" charset="0"/>
              </a:rPr>
              <a:t>Proportion with a CD4 or viral load within 3 months of diagnosis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4 </a:t>
            </a:r>
            <a:r>
              <a:rPr lang="en-US" sz="700" dirty="0">
                <a:latin typeface="Helvetica" pitchFamily="34" charset="0"/>
                <a:cs typeface="Helvetica" pitchFamily="34" charset="0"/>
              </a:rPr>
              <a:t>Proportion with a CD4 or viral load in </a:t>
            </a:r>
            <a:r>
              <a:rPr lang="en-US" sz="700" dirty="0" smtClean="0">
                <a:latin typeface="Helvetica" pitchFamily="34" charset="0"/>
                <a:cs typeface="Helvetica" pitchFamily="34" charset="0"/>
              </a:rPr>
              <a:t>2012 </a:t>
            </a:r>
          </a:p>
          <a:p>
            <a:r>
              <a:rPr lang="en-US" sz="700" dirty="0" smtClean="0">
                <a:latin typeface="Helvetica" pitchFamily="34" charset="0"/>
                <a:cs typeface="Helvetica" pitchFamily="34" charset="0"/>
              </a:rPr>
              <a:t>5 </a:t>
            </a:r>
            <a:r>
              <a:rPr lang="en-US" sz="700" dirty="0">
                <a:latin typeface="Helvetica" pitchFamily="34" charset="0"/>
                <a:cs typeface="Helvetica" pitchFamily="34" charset="0"/>
              </a:rPr>
              <a:t>Proportion with suppressed HIV viral load in </a:t>
            </a:r>
            <a:r>
              <a:rPr lang="en-US" sz="700" dirty="0" smtClean="0">
                <a:latin typeface="Helvetica" pitchFamily="34" charset="0"/>
                <a:cs typeface="Helvetica" pitchFamily="34" charset="0"/>
              </a:rPr>
              <a:t>2012</a:t>
            </a:r>
          </a:p>
          <a:p>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4" name="Title 1"/>
          <p:cNvSpPr txBox="1">
            <a:spLocks/>
          </p:cNvSpPr>
          <p:nvPr/>
        </p:nvSpPr>
        <p:spPr>
          <a:xfrm>
            <a:off x="381000" y="3714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5" name="Title 1"/>
          <p:cNvSpPr txBox="1">
            <a:spLocks/>
          </p:cNvSpPr>
          <p:nvPr/>
        </p:nvSpPr>
        <p:spPr>
          <a:xfrm>
            <a:off x="2424954" y="0"/>
            <a:ext cx="6719046"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The HIV Care Continuum Among Those Newly Diagnosed with HIV, by Demographic Groups, </a:t>
            </a:r>
            <a:r>
              <a:rPr lang="en-US" sz="2000" b="1" dirty="0" smtClean="0">
                <a:effectLst/>
                <a:latin typeface="Helvetica" pitchFamily="34" charset="0"/>
                <a:cs typeface="Helvetica" pitchFamily="34" charset="0"/>
              </a:rPr>
              <a:t>New Orleans, 2007-2011 </a:t>
            </a:r>
            <a:endParaRPr lang="en-US" sz="2000" b="1" dirty="0">
              <a:effectLst/>
              <a:latin typeface="Helvetica" pitchFamily="34" charset="0"/>
              <a:cs typeface="Helvetica" pitchFamily="34" charset="0"/>
            </a:endParaRPr>
          </a:p>
        </p:txBody>
      </p:sp>
      <p:pic>
        <p:nvPicPr>
          <p:cNvPr id="7" name="Picture 6" descr="chart-legend-300dpi.png"/>
          <p:cNvPicPr>
            <a:picLocks noChangeAspect="1"/>
          </p:cNvPicPr>
          <p:nvPr/>
        </p:nvPicPr>
        <p:blipFill>
          <a:blip r:embed="rId3" cstate="print"/>
          <a:stretch>
            <a:fillRect/>
          </a:stretch>
        </p:blipFill>
        <p:spPr>
          <a:xfrm>
            <a:off x="2345381" y="5257800"/>
            <a:ext cx="4817419" cy="304800"/>
          </a:xfrm>
          <a:prstGeom prst="rect">
            <a:avLst/>
          </a:prstGeom>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1897380" y="1458913"/>
            <a:ext cx="5349240" cy="3803904"/>
          </a:xfrm>
          <a:prstGeom prst="rect">
            <a:avLst/>
          </a:prstGeom>
        </p:spPr>
      </p:pic>
    </p:spTree>
    <p:extLst>
      <p:ext uri="{BB962C8B-B14F-4D97-AF65-F5344CB8AC3E}">
        <p14:creationId xmlns:p14="http://schemas.microsoft.com/office/powerpoint/2010/main" val="406693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a:spcAft>
                <a:spcPct val="0"/>
              </a:spcAft>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As </a:t>
            </a:r>
            <a:r>
              <a:rPr lang="en-US" sz="2000" dirty="0"/>
              <a:t>is standard in the display of health statistics, data generated from a numerator less than 12 are considered unstable and should be interpreted with </a:t>
            </a:r>
            <a:r>
              <a:rPr lang="en-US" sz="2000" dirty="0" smtClean="0"/>
              <a:t>caution</a:t>
            </a:r>
            <a:r>
              <a:rPr lang="en-US" sz="2000" dirty="0"/>
              <a:t> </a:t>
            </a:r>
            <a:r>
              <a:rPr lang="en-US" sz="2000" dirty="0" smtClean="0"/>
              <a:t>– this situation occurs frequently with HIV care continuum mapping at this level of detail.</a:t>
            </a:r>
            <a:endParaRPr lang="en-US" sz="2000" dirty="0" smtClean="0">
              <a:sym typeface="Segoe UI" pitchFamily="34" charset="0"/>
            </a:endParaRPr>
          </a:p>
          <a:p>
            <a:pPr eaLnBrk="1" hangingPunct="1">
              <a:spcAft>
                <a:spcPct val="0"/>
              </a:spcAft>
              <a:buFont typeface="Arial" pitchFamily="34" charset="0"/>
              <a:buChar char="•"/>
            </a:pPr>
            <a:r>
              <a:rPr lang="en-US" sz="2000" dirty="0"/>
              <a:t>The 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endParaRPr lang="en-US" sz="2000"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t>
            </a:r>
            <a:r>
              <a:rPr lang="en-US" smtClean="0"/>
              <a:t>and ZIP Codes</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457200" y="17526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Interactive Maps</a:t>
            </a:r>
            <a:endParaRPr lang="en-US" dirty="0"/>
          </a:p>
        </p:txBody>
      </p:sp>
      <p:sp>
        <p:nvSpPr>
          <p:cNvPr id="5" name="TextBox 4"/>
          <p:cNvSpPr txBox="1"/>
          <p:nvPr/>
        </p:nvSpPr>
        <p:spPr>
          <a:xfrm>
            <a:off x="729204" y="18288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6" name="TextBox 5"/>
          <p:cNvSpPr txBox="1"/>
          <p:nvPr/>
        </p:nvSpPr>
        <p:spPr>
          <a:xfrm>
            <a:off x="729204" y="28194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7" name="TextBox 6"/>
          <p:cNvSpPr txBox="1"/>
          <p:nvPr/>
        </p:nvSpPr>
        <p:spPr>
          <a:xfrm>
            <a:off x="729204" y="38201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8" name="TextBox 7"/>
          <p:cNvSpPr txBox="1"/>
          <p:nvPr/>
        </p:nvSpPr>
        <p:spPr>
          <a:xfrm>
            <a:off x="788044" y="47345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sp>
        <p:nvSpPr>
          <p:cNvPr id="9" name="TextBox 8"/>
          <p:cNvSpPr txBox="1"/>
          <p:nvPr/>
        </p:nvSpPr>
        <p:spPr>
          <a:xfrm>
            <a:off x="729204" y="58250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11" name="TextBox 10"/>
          <p:cNvSpPr txBox="1"/>
          <p:nvPr/>
        </p:nvSpPr>
        <p:spPr>
          <a:xfrm>
            <a:off x="1993310" y="1307068"/>
            <a:ext cx="5104924" cy="369332"/>
          </a:xfrm>
          <a:prstGeom prst="rect">
            <a:avLst/>
          </a:prstGeom>
          <a:noFill/>
        </p:spPr>
        <p:txBody>
          <a:bodyPr wrap="none" rtlCol="0">
            <a:spAutoFit/>
          </a:bodyPr>
          <a:lstStyle/>
          <a:p>
            <a:r>
              <a:rPr lang="en-US" b="1" dirty="0" smtClean="0">
                <a:latin typeface="Helvetica" pitchFamily="34" charset="0"/>
              </a:rPr>
              <a:t>Maps at the Neighborhood or ZIP Code Level</a:t>
            </a:r>
            <a:endParaRPr lang="en-US" b="1" dirty="0">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62" y="1790700"/>
            <a:ext cx="5609464"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err="1" smtClean="0">
                <a:latin typeface="Helvetica" pitchFamily="34" charset="0"/>
              </a:rPr>
              <a:t>HIV</a:t>
            </a:r>
            <a:r>
              <a:rPr lang="en-US" b="1" dirty="0" err="1"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4704"/>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Risk </a:t>
            </a:r>
            <a:r>
              <a:rPr lang="en-US" sz="2800" b="1" dirty="0">
                <a:effectLst/>
              </a:rPr>
              <a:t>of </a:t>
            </a:r>
            <a:r>
              <a:rPr lang="en-US" sz="2800" b="1" dirty="0" smtClean="0">
                <a:effectLst/>
              </a:rPr>
              <a:t>New HIV Diagnosis, </a:t>
            </a:r>
          </a:p>
          <a:p>
            <a:pPr fontAlgn="auto">
              <a:spcAft>
                <a:spcPts val="0"/>
              </a:spcAft>
              <a:defRPr/>
            </a:pPr>
            <a:r>
              <a:rPr lang="en-US" sz="2800" b="1" dirty="0" smtClean="0">
                <a:effectLst/>
              </a:rPr>
              <a:t>by ZIP Code, New Orleans, 2007-2011</a:t>
            </a:r>
            <a:endParaRPr lang="en-US" sz="2800" b="1" dirty="0">
              <a:effectLst/>
            </a:endParaRPr>
          </a:p>
        </p:txBody>
      </p:sp>
      <p:sp>
        <p:nvSpPr>
          <p:cNvPr id="14" name="Rectangle 9"/>
          <p:cNvSpPr>
            <a:spLocks noChangeArrowheads="1"/>
          </p:cNvSpPr>
          <p:nvPr/>
        </p:nvSpPr>
        <p:spPr bwMode="auto">
          <a:xfrm>
            <a:off x="381000" y="6019800"/>
            <a:ext cx="5734049"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10/30/2014. Data reflect cases from ZIP Codes in Orleans and Jefferson Parishes.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a:t>
            </a:r>
            <a:r>
              <a:rPr lang="en-US" sz="700" dirty="0" smtClean="0">
                <a:latin typeface="Helvetica" panose="020B0604020202020204" pitchFamily="34" charset="0"/>
                <a:cs typeface="Helvetica" panose="020B0604020202020204" pitchFamily="34" charset="0"/>
              </a:rPr>
              <a:t>to care, </a:t>
            </a:r>
            <a:r>
              <a:rPr lang="en-US" sz="700" dirty="0" smtClean="0">
                <a:latin typeface="Helvetica" panose="020B0604020202020204" pitchFamily="34" charset="0"/>
                <a:cs typeface="Helvetica" panose="020B0604020202020204" pitchFamily="34" charset="0"/>
              </a:rPr>
              <a:t>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spcAft>
                <a:spcPts val="300"/>
              </a:spcAft>
            </a:pPr>
            <a:r>
              <a:rPr lang="en-US" sz="700" dirty="0">
                <a:solidFill>
                  <a:srgbClr val="000000"/>
                </a:solidFill>
                <a:latin typeface="Helvetica" pitchFamily="34" charset="0"/>
                <a:cs typeface="Arial" pitchFamily="34" charset="0"/>
              </a:rPr>
              <a:t>
Data Source: </a:t>
            </a:r>
            <a:r>
              <a:rPr lang="en-US" sz="700" dirty="0" smtClean="0">
                <a:solidFill>
                  <a:srgbClr val="000000"/>
                </a:solidFill>
                <a:latin typeface="Helvetica" pitchFamily="34" charset="0"/>
                <a:cs typeface="Arial" pitchFamily="34" charset="0"/>
              </a:rPr>
              <a:t>Louisiana Office of Public Health, STD/HIV Program.</a:t>
            </a:r>
            <a:endParaRPr lang="en-US" sz="700" b="1"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23" name="TextBox 2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2007-2011 (per 100,000 population of adults/adolescents in 2010)</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0-175</a:t>
              </a:r>
            </a:p>
            <a:p>
              <a:r>
                <a:rPr lang="en-US" dirty="0" smtClean="0">
                  <a:latin typeface="Helvetica" pitchFamily="34" charset="0"/>
                </a:rPr>
                <a:t>176-298</a:t>
              </a:r>
            </a:p>
            <a:p>
              <a:r>
                <a:rPr lang="en-US" dirty="0" smtClean="0">
                  <a:latin typeface="Helvetica" pitchFamily="34" charset="0"/>
                </a:rPr>
                <a:t>299-443</a:t>
              </a:r>
            </a:p>
            <a:p>
              <a:r>
                <a:rPr lang="en-US" dirty="0" smtClean="0">
                  <a:latin typeface="Helvetica" pitchFamily="34" charset="0"/>
                </a:rPr>
                <a:t>444-764</a:t>
              </a:r>
            </a:p>
            <a:p>
              <a:r>
                <a:rPr lang="en-US" dirty="0" smtClean="0">
                  <a:latin typeface="Helvetica" pitchFamily="34" charset="0"/>
                </a:rPr>
                <a:t>765+</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640" y="1371600"/>
            <a:ext cx="4708721" cy="4114800"/>
          </a:xfrm>
          <a:prstGeom prst="rect">
            <a:avLst/>
          </a:prstGeom>
        </p:spPr>
      </p:pic>
    </p:spTree>
    <p:extLst>
      <p:ext uri="{BB962C8B-B14F-4D97-AF65-F5344CB8AC3E}">
        <p14:creationId xmlns:p14="http://schemas.microsoft.com/office/powerpoint/2010/main" val="148082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362200" y="-30163"/>
            <a:ext cx="67818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a:t>
            </a:r>
            <a:r>
              <a:rPr lang="en-US" sz="2000" b="1" dirty="0" smtClean="0">
                <a:effectLst/>
                <a:latin typeface="Helvetica" pitchFamily="34" charset="0"/>
                <a:cs typeface="Helvetica" pitchFamily="34" charset="0"/>
              </a:rPr>
              <a:t>Those Newly Diagnosed </a:t>
            </a:r>
            <a:r>
              <a:rPr lang="en-US" sz="2000" b="1" dirty="0">
                <a:effectLst/>
                <a:latin typeface="Helvetica" pitchFamily="34" charset="0"/>
                <a:cs typeface="Helvetica" pitchFamily="34" charset="0"/>
              </a:rPr>
              <a:t>with HIV </a:t>
            </a:r>
            <a:r>
              <a:rPr lang="en-US" sz="2000" b="1" dirty="0" smtClean="0">
                <a:effectLst/>
                <a:latin typeface="Helvetica" pitchFamily="34" charset="0"/>
                <a:cs typeface="Helvetica" pitchFamily="34" charset="0"/>
              </a:rPr>
              <a:t>Late </a:t>
            </a:r>
            <a:r>
              <a:rPr lang="en-US" sz="2000" b="1" dirty="0">
                <a:effectLst/>
                <a:latin typeface="Helvetica" pitchFamily="34" charset="0"/>
                <a:cs typeface="Helvetica" pitchFamily="34" charset="0"/>
              </a:rPr>
              <a:t>in the </a:t>
            </a:r>
            <a:r>
              <a:rPr lang="en-US" sz="2000" b="1" dirty="0" smtClean="0">
                <a:effectLst/>
                <a:latin typeface="Helvetica" pitchFamily="34" charset="0"/>
                <a:cs typeface="Helvetica" pitchFamily="34" charset="0"/>
              </a:rPr>
              <a:t>Course </a:t>
            </a:r>
            <a:r>
              <a:rPr lang="en-US" sz="2000" b="1" dirty="0">
                <a:effectLst/>
                <a:latin typeface="Helvetica" pitchFamily="34" charset="0"/>
                <a:cs typeface="Helvetica" pitchFamily="34" charset="0"/>
              </a:rPr>
              <a:t>of HIV </a:t>
            </a:r>
            <a:r>
              <a:rPr lang="en-US" sz="2000" b="1" dirty="0" smtClean="0">
                <a:effectLst/>
                <a:latin typeface="Helvetica" pitchFamily="34" charset="0"/>
                <a:cs typeface="Helvetica" pitchFamily="34" charset="0"/>
              </a:rPr>
              <a:t>Infection</a:t>
            </a:r>
            <a:r>
              <a:rPr lang="en-US" sz="2000" b="1" dirty="0">
                <a:effectLst/>
                <a:latin typeface="Helvetica" pitchFamily="34" charset="0"/>
                <a:cs typeface="Helvetica" pitchFamily="34" charset="0"/>
              </a:rPr>
              <a:t>, by ZIP Code, </a:t>
            </a:r>
            <a:r>
              <a:rPr lang="en-US" sz="2000" b="1" dirty="0" smtClean="0">
                <a:effectLst/>
                <a:latin typeface="Helvetica" pitchFamily="34" charset="0"/>
                <a:cs typeface="Helvetica" pitchFamily="34" charset="0"/>
              </a:rPr>
              <a:t>New Orleans,</a:t>
            </a:r>
          </a:p>
          <a:p>
            <a:pPr fontAlgn="auto">
              <a:spcAft>
                <a:spcPts val="0"/>
              </a:spcAft>
              <a:defRPr/>
            </a:pPr>
            <a:r>
              <a:rPr lang="en-US" sz="2000" b="1" dirty="0" smtClean="0">
                <a:effectLst/>
                <a:latin typeface="Helvetica" pitchFamily="34" charset="0"/>
                <a:cs typeface="Helvetica" pitchFamily="34" charset="0"/>
              </a:rPr>
              <a:t>2007-2011</a:t>
            </a:r>
            <a:endParaRPr lang="en-US" sz="2000" b="1" dirty="0">
              <a:effectLst/>
              <a:latin typeface="Helvetica" pitchFamily="34" charset="0"/>
              <a:cs typeface="Helvetica" pitchFamily="34" charset="0"/>
            </a:endParaRPr>
          </a:p>
        </p:txBody>
      </p:sp>
      <p:sp>
        <p:nvSpPr>
          <p:cNvPr id="14" name="Rectangle 9"/>
          <p:cNvSpPr>
            <a:spLocks noChangeArrowheads="1"/>
          </p:cNvSpPr>
          <p:nvPr/>
        </p:nvSpPr>
        <p:spPr bwMode="auto">
          <a:xfrm>
            <a:off x="381000" y="6019800"/>
            <a:ext cx="5734049" cy="777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 Late HIV diagnosis was defined as </a:t>
            </a:r>
            <a:r>
              <a:rPr lang="en-US" sz="700" dirty="0">
                <a:latin typeface="Helvetica" pitchFamily="34" charset="0"/>
              </a:rPr>
              <a:t>immunologic or clinical AIDS (new CDC classification as A3, B3, or C1-C3) within </a:t>
            </a:r>
            <a:r>
              <a:rPr lang="en-US" sz="700" dirty="0" smtClean="0">
                <a:latin typeface="Helvetica" pitchFamily="34" charset="0"/>
              </a:rPr>
              <a:t>3 months </a:t>
            </a:r>
            <a:r>
              <a:rPr lang="en-US" sz="700" dirty="0">
                <a:latin typeface="Helvetica" pitchFamily="34" charset="0"/>
              </a:rPr>
              <a:t>of initial HIV </a:t>
            </a:r>
            <a:r>
              <a:rPr lang="en-US" sz="700" dirty="0" smtClean="0">
                <a:latin typeface="Helvetica" pitchFamily="34" charset="0"/>
              </a:rPr>
              <a:t>diagnosis.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a:t>
            </a:r>
            <a:r>
              <a:rPr lang="en-US" sz="700" dirty="0" smtClean="0">
                <a:latin typeface="Helvetica" panose="020B0604020202020204" pitchFamily="34" charset="0"/>
                <a:cs typeface="Helvetica" panose="020B0604020202020204" pitchFamily="34" charset="0"/>
              </a:rPr>
              <a:t>to care, </a:t>
            </a:r>
            <a:r>
              <a:rPr lang="en-US" sz="700" dirty="0" smtClean="0">
                <a:latin typeface="Helvetica" panose="020B0604020202020204" pitchFamily="34" charset="0"/>
                <a:cs typeface="Helvetica" panose="020B0604020202020204" pitchFamily="34" charset="0"/>
              </a:rPr>
              <a:t>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r>
              <a:rPr lang="en-US" sz="700" dirty="0">
                <a:solidFill>
                  <a:srgbClr val="000000"/>
                </a:solidFill>
                <a:latin typeface="Helvetica" pitchFamily="34" charset="0"/>
                <a:cs typeface="Arial" pitchFamily="34" charset="0"/>
              </a:rPr>
              <a:t>
Data 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23" name="TextBox 2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2007-2011 with an AIDS diagnosis within 3 months of HIV diagnosis</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138609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90800" y="0"/>
            <a:ext cx="63246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Those Newly Diagnosed </a:t>
            </a:r>
            <a:r>
              <a:rPr lang="en-US" sz="2000" b="1" dirty="0" smtClean="0">
                <a:effectLst/>
                <a:latin typeface="Helvetica" pitchFamily="34" charset="0"/>
                <a:cs typeface="Helvetica" pitchFamily="34" charset="0"/>
              </a:rPr>
              <a:t>with </a:t>
            </a:r>
            <a:r>
              <a:rPr lang="en-US" sz="2000" b="1" dirty="0">
                <a:effectLst/>
                <a:latin typeface="Helvetica" pitchFamily="34" charset="0"/>
                <a:cs typeface="Helvetica" pitchFamily="34" charset="0"/>
              </a:rPr>
              <a:t>HIV </a:t>
            </a:r>
            <a:r>
              <a:rPr lang="en-US" sz="2000" b="1" dirty="0" smtClean="0">
                <a:effectLst/>
                <a:latin typeface="Helvetica" pitchFamily="34" charset="0"/>
                <a:cs typeface="Helvetica" pitchFamily="34" charset="0"/>
              </a:rPr>
              <a:t>2007-2011 Who were Linked to HIV Care, </a:t>
            </a:r>
          </a:p>
          <a:p>
            <a:pPr fontAlgn="auto">
              <a:spcAft>
                <a:spcPts val="0"/>
              </a:spcAft>
              <a:defRPr/>
            </a:pPr>
            <a:r>
              <a:rPr lang="en-US" sz="2000" b="1" dirty="0" smtClean="0">
                <a:effectLst/>
                <a:latin typeface="Helvetica" pitchFamily="34" charset="0"/>
                <a:cs typeface="Helvetica" pitchFamily="34" charset="0"/>
              </a:rPr>
              <a:t>by </a:t>
            </a:r>
            <a:r>
              <a:rPr lang="en-US" sz="2000" b="1" dirty="0">
                <a:effectLst/>
                <a:latin typeface="Helvetica" pitchFamily="34" charset="0"/>
                <a:cs typeface="Helvetica" pitchFamily="34" charset="0"/>
              </a:rPr>
              <a:t>ZIP Code, </a:t>
            </a:r>
            <a:r>
              <a:rPr lang="en-US" sz="2000" b="1" dirty="0" smtClean="0">
                <a:effectLst/>
                <a:latin typeface="Helvetica" pitchFamily="34" charset="0"/>
                <a:cs typeface="Helvetica" pitchFamily="34" charset="0"/>
              </a:rPr>
              <a:t>New Orleans</a:t>
            </a:r>
            <a:endParaRPr lang="en-US" sz="2000" b="1" dirty="0">
              <a:effectLst/>
              <a:latin typeface="Helvetica" pitchFamily="34" charset="0"/>
              <a:cs typeface="Helvetica" pitchFamily="34" charset="0"/>
            </a:endParaRPr>
          </a:p>
        </p:txBody>
      </p:sp>
      <p:sp>
        <p:nvSpPr>
          <p:cNvPr id="14" name="Rectangle 9"/>
          <p:cNvSpPr>
            <a:spLocks noChangeArrowheads="1"/>
          </p:cNvSpPr>
          <p:nvPr/>
        </p:nvSpPr>
        <p:spPr bwMode="auto">
          <a:xfrm>
            <a:off x="381000" y="6019800"/>
            <a:ext cx="5734049" cy="777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a:t>
            </a:r>
            <a:r>
              <a:rPr lang="en-US" sz="700" dirty="0" smtClean="0">
                <a:solidFill>
                  <a:srgbClr val="000000"/>
                </a:solidFill>
                <a:latin typeface="Helvetica" pitchFamily="34" charset="0"/>
                <a:cs typeface="Arial" pitchFamily="34" charset="0"/>
              </a:rPr>
              <a:t>.</a:t>
            </a:r>
            <a:r>
              <a:rPr lang="en-US" sz="700" dirty="0" smtClean="0">
                <a:latin typeface="Helvetica" pitchFamily="34" charset="0"/>
              </a:rPr>
              <a:t> Linkage to HIV care is defined as a</a:t>
            </a:r>
            <a:r>
              <a:rPr lang="en-US" sz="700" baseline="0" dirty="0" smtClean="0">
                <a:latin typeface="Helvetica" pitchFamily="34" charset="0"/>
              </a:rPr>
              <a:t> report of a CD4 count or HIV viral load test within 3 months of initial HIV diagnosis</a:t>
            </a:r>
            <a:r>
              <a:rPr lang="en-US" sz="700" dirty="0" smtClean="0">
                <a:latin typeface="Helvetica" pitchFamily="34" charset="0"/>
              </a:rPr>
              <a:t>.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a:t>
            </a:r>
            <a:r>
              <a:rPr lang="en-US" sz="700" dirty="0" smtClean="0">
                <a:latin typeface="Helvetica" panose="020B0604020202020204" pitchFamily="34" charset="0"/>
                <a:cs typeface="Helvetica" panose="020B0604020202020204" pitchFamily="34" charset="0"/>
              </a:rPr>
              <a:t>to care</a:t>
            </a:r>
            <a:r>
              <a:rPr lang="en-US" sz="700" dirty="0" smtClean="0">
                <a:latin typeface="Helvetica" panose="020B0604020202020204" pitchFamily="34" charset="0"/>
                <a:cs typeface="Helvetica" panose="020B0604020202020204" pitchFamily="34" charset="0"/>
              </a:rPr>
              <a:t>, engagement in care, </a:t>
            </a:r>
            <a:r>
              <a:rPr lang="en-US" sz="700" dirty="0">
                <a:latin typeface="Helvetica" panose="020B0604020202020204" pitchFamily="34" charset="0"/>
                <a:cs typeface="Helvetica" panose="020B0604020202020204" pitchFamily="34" charset="0"/>
              </a:rPr>
              <a:t>and viral suppression are new indicators and rapidly developing, and thus accuracy and completeness will improve over time. For more information on data limitations and caveats, please see Data </a:t>
            </a:r>
            <a:r>
              <a:rPr lang="en-US" sz="700" dirty="0" smtClean="0">
                <a:latin typeface="Helvetica" panose="020B0604020202020204" pitchFamily="34" charset="0"/>
                <a:cs typeface="Helvetica" panose="020B0604020202020204" pitchFamily="34" charset="0"/>
              </a:rPr>
              <a:t>Methods. </a:t>
            </a:r>
            <a:endParaRPr lang="en-US" sz="700" dirty="0" smtClean="0">
              <a:latin typeface="Helvetica" pitchFamily="34" charset="0"/>
            </a:endParaRPr>
          </a:p>
          <a:p>
            <a:pPr>
              <a:spcAft>
                <a:spcPts val="300"/>
              </a:spcAft>
            </a:pPr>
            <a:r>
              <a:rPr lang="en-US" sz="700" dirty="0" smtClean="0">
                <a:solidFill>
                  <a:srgbClr val="000000"/>
                </a:solidFill>
                <a:latin typeface="Helvetica" pitchFamily="34" charset="0"/>
                <a:cs typeface="Arial" pitchFamily="34" charset="0"/>
              </a:rPr>
              <a:t>Data </a:t>
            </a:r>
            <a:r>
              <a:rPr lang="en-US" sz="700" dirty="0">
                <a:solidFill>
                  <a:srgbClr val="000000"/>
                </a:solidFill>
                <a:latin typeface="Helvetica" pitchFamily="34" charset="0"/>
                <a:cs typeface="Arial" pitchFamily="34" charset="0"/>
              </a:rPr>
              <a:t>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23" name="TextBox 2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2007-2011 with a reported CD4/viral load within 3 months of HIV diagnosis</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47793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4954" y="0"/>
            <a:ext cx="6719046"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Those Newly Diagnosed with </a:t>
            </a:r>
            <a:r>
              <a:rPr lang="en-US" sz="2000" b="1" dirty="0" smtClean="0">
                <a:effectLst/>
                <a:latin typeface="Helvetica" pitchFamily="34" charset="0"/>
                <a:cs typeface="Helvetica" pitchFamily="34" charset="0"/>
              </a:rPr>
              <a:t>HIV 2007-2011 Who were Engaged in HIV Care in 2012, </a:t>
            </a:r>
            <a:r>
              <a:rPr lang="en-US" sz="2000" b="1" dirty="0">
                <a:effectLst/>
                <a:latin typeface="Helvetica" pitchFamily="34" charset="0"/>
                <a:cs typeface="Helvetica" pitchFamily="34" charset="0"/>
              </a:rPr>
              <a:t>by ZIP Code, </a:t>
            </a:r>
            <a:r>
              <a:rPr lang="en-US" sz="2000" b="1" dirty="0" smtClean="0">
                <a:effectLst/>
                <a:latin typeface="Helvetica" pitchFamily="34" charset="0"/>
                <a:cs typeface="Helvetica" pitchFamily="34" charset="0"/>
              </a:rPr>
              <a:t>New Orleans</a:t>
            </a:r>
            <a:endParaRPr lang="en-US" sz="2000" b="1" dirty="0">
              <a:effectLst/>
              <a:latin typeface="Helvetica" pitchFamily="34" charset="0"/>
              <a:cs typeface="Helvetica" pitchFamily="34" charset="0"/>
            </a:endParaRPr>
          </a:p>
        </p:txBody>
      </p:sp>
      <p:sp>
        <p:nvSpPr>
          <p:cNvPr id="79875" name="Rectangle 9"/>
          <p:cNvSpPr>
            <a:spLocks noChangeArrowheads="1"/>
          </p:cNvSpPr>
          <p:nvPr/>
        </p:nvSpPr>
        <p:spPr bwMode="auto">
          <a:xfrm>
            <a:off x="381000" y="6011614"/>
            <a:ext cx="5734049"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Helvetica" pitchFamily="34" charset="0"/>
              </a:rPr>
              <a:t>Notes: </a:t>
            </a:r>
            <a:r>
              <a:rPr lang="en-US" sz="700" dirty="0" smtClean="0">
                <a:latin typeface="Helvetica" pitchFamily="34" charset="0"/>
                <a:cs typeface="Helvetica" pitchFamily="34" charset="0"/>
              </a:rPr>
              <a:t>Data reflect cases with a date of initial diagnosis 2007-2011 and reported through </a:t>
            </a:r>
            <a:r>
              <a:rPr lang="en-US" sz="700" dirty="0">
                <a:latin typeface="Helvetica" pitchFamily="34" charset="0"/>
              </a:rPr>
              <a:t>10/30/2014</a:t>
            </a:r>
            <a:r>
              <a:rPr lang="en-US" sz="700" dirty="0" smtClean="0">
                <a:latin typeface="Helvetica" pitchFamily="34" charset="0"/>
                <a:cs typeface="Helvetica" pitchFamily="34" charset="0"/>
              </a:rPr>
              <a:t>. Data reflect cases from ZIP Codes in Orleans and Jefferson Parishes</a:t>
            </a:r>
            <a:r>
              <a:rPr lang="en-US" sz="700" dirty="0" smtClean="0">
                <a:solidFill>
                  <a:srgbClr val="000000"/>
                </a:solidFill>
                <a:latin typeface="Helvetica" pitchFamily="34" charset="0"/>
                <a:cs typeface="Helvetica" pitchFamily="34" charset="0"/>
              </a:rPr>
              <a:t>.</a:t>
            </a:r>
            <a:r>
              <a:rPr lang="en-US" sz="700" dirty="0" smtClean="0">
                <a:latin typeface="Helvetica" pitchFamily="34" charset="0"/>
                <a:cs typeface="Helvetica" pitchFamily="34" charset="0"/>
              </a:rPr>
              <a:t> </a:t>
            </a:r>
            <a:r>
              <a:rPr lang="en-US" sz="700" dirty="0">
                <a:latin typeface="Helvetica" pitchFamily="34" charset="0"/>
                <a:cs typeface="Helvetica" pitchFamily="34" charset="0"/>
              </a:rPr>
              <a:t>Engaged in HIV care is defined as a report of a CD4 count or HIV viral load test in </a:t>
            </a:r>
            <a:r>
              <a:rPr lang="en-US" sz="700" dirty="0" smtClean="0">
                <a:latin typeface="Helvetica" pitchFamily="34" charset="0"/>
                <a:cs typeface="Helvetica" pitchFamily="34" charset="0"/>
              </a:rPr>
              <a:t>2012 </a:t>
            </a:r>
            <a:r>
              <a:rPr lang="en-US" sz="700" dirty="0">
                <a:latin typeface="Helvetica" pitchFamily="34" charset="0"/>
                <a:cs typeface="Helvetica" pitchFamily="34" charset="0"/>
              </a:rPr>
              <a:t>among those who were initially linked to HIV care. New HIV diagnoses and late diagnoses indicators come from a mature HIV case surveillance system. </a:t>
            </a:r>
            <a:r>
              <a:rPr lang="en-US" sz="700" dirty="0" smtClean="0">
                <a:latin typeface="Helvetica" pitchFamily="34" charset="0"/>
                <a:cs typeface="Helvetica" pitchFamily="34" charset="0"/>
              </a:rPr>
              <a:t>Linkage </a:t>
            </a:r>
            <a:r>
              <a:rPr lang="en-US" sz="700" dirty="0" smtClean="0">
                <a:latin typeface="Helvetica" pitchFamily="34" charset="0"/>
                <a:cs typeface="Helvetica" pitchFamily="34" charset="0"/>
              </a:rPr>
              <a:t>to care, </a:t>
            </a:r>
            <a:r>
              <a:rPr lang="en-US" sz="700" dirty="0" smtClean="0">
                <a:latin typeface="Helvetica" pitchFamily="34" charset="0"/>
                <a:cs typeface="Helvetica" pitchFamily="34" charset="0"/>
              </a:rPr>
              <a:t>engagement in care, and </a:t>
            </a:r>
            <a:r>
              <a:rPr lang="en-US" sz="700" dirty="0">
                <a:latin typeface="Helvetica" pitchFamily="34" charset="0"/>
                <a:cs typeface="Helvetica"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Helvetica" pitchFamily="34" charset="0"/>
              </a:rPr>
              <a:t>* </a:t>
            </a:r>
            <a:r>
              <a:rPr lang="en-US" sz="700" dirty="0" smtClean="0">
                <a:solidFill>
                  <a:srgbClr val="000000"/>
                </a:solidFill>
                <a:latin typeface="Helvetica" pitchFamily="34" charset="0"/>
                <a:cs typeface="Helvetica" pitchFamily="34" charset="0"/>
              </a:rPr>
              <a:t>Gray areas denote where data </a:t>
            </a:r>
            <a:r>
              <a:rPr lang="en-US" sz="700" dirty="0">
                <a:solidFill>
                  <a:srgbClr val="000000"/>
                </a:solidFill>
                <a:latin typeface="Helvetica" pitchFamily="34" charset="0"/>
                <a:cs typeface="Helvetica" pitchFamily="34" charset="0"/>
              </a:rPr>
              <a:t>are not shown to protect </a:t>
            </a:r>
            <a:r>
              <a:rPr lang="en-US" sz="700" dirty="0" smtClean="0">
                <a:solidFill>
                  <a:srgbClr val="000000"/>
                </a:solidFill>
                <a:latin typeface="Helvetica" pitchFamily="34" charset="0"/>
                <a:cs typeface="Helvetica" pitchFamily="34" charset="0"/>
              </a:rPr>
              <a:t>privacy because </a:t>
            </a:r>
            <a:r>
              <a:rPr lang="en-US" sz="700" dirty="0">
                <a:solidFill>
                  <a:srgbClr val="000000"/>
                </a:solidFill>
                <a:latin typeface="Helvetica" pitchFamily="34" charset="0"/>
                <a:cs typeface="Helvetica"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and engaged in HIV care with a reported CD4/viral load in 2012</a:t>
            </a:r>
            <a:endParaRPr lang="en-US" sz="1200" dirty="0">
              <a:latin typeface="Helvetica" pitchFamily="34" charset="0"/>
              <a:cs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81888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1950" y="58400"/>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381000" y="6011614"/>
            <a:ext cx="5734049"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Helvetica" pitchFamily="34" charset="0"/>
              </a:rPr>
              <a:t>Notes: </a:t>
            </a:r>
            <a:r>
              <a:rPr lang="en-US" sz="700" dirty="0" smtClean="0">
                <a:latin typeface="Helvetica" pitchFamily="34" charset="0"/>
                <a:cs typeface="Helvetica" pitchFamily="34" charset="0"/>
              </a:rPr>
              <a:t>Data reflect cases with a date of initial diagnosis 2007-2011 and reported through </a:t>
            </a:r>
            <a:r>
              <a:rPr lang="en-US" sz="700" dirty="0">
                <a:latin typeface="Helvetica" pitchFamily="34" charset="0"/>
              </a:rPr>
              <a:t>10/30/2014</a:t>
            </a:r>
            <a:r>
              <a:rPr lang="en-US" sz="700" dirty="0" smtClean="0">
                <a:latin typeface="Helvetica" pitchFamily="34" charset="0"/>
                <a:cs typeface="Helvetica" pitchFamily="34" charset="0"/>
              </a:rPr>
              <a:t>. Data reflect cases from ZIP Codes in Orleans and Jefferson Parishes. Engaged </a:t>
            </a:r>
            <a:r>
              <a:rPr lang="en-US" sz="700" dirty="0">
                <a:latin typeface="Helvetica" pitchFamily="34" charset="0"/>
                <a:cs typeface="Helvetica" pitchFamily="34" charset="0"/>
              </a:rPr>
              <a:t>in care for this indicator is defined as a report of an HIV viral load test. </a:t>
            </a:r>
            <a:r>
              <a:rPr lang="en-US" sz="700" dirty="0" smtClean="0">
                <a:latin typeface="Helvetica" pitchFamily="34" charset="0"/>
                <a:cs typeface="Helvetica" pitchFamily="34" charset="0"/>
              </a:rPr>
              <a:t>HIV </a:t>
            </a:r>
            <a:r>
              <a:rPr lang="en-US" sz="700" dirty="0">
                <a:latin typeface="Helvetica" pitchFamily="34" charset="0"/>
                <a:cs typeface="Helvetica" pitchFamily="34" charset="0"/>
              </a:rPr>
              <a:t>viral load suppression is defined as the most recent viral load </a:t>
            </a:r>
            <a:r>
              <a:rPr lang="en-US" sz="700" u="sng" dirty="0">
                <a:latin typeface="Helvetica" pitchFamily="34" charset="0"/>
                <a:cs typeface="Helvetica" pitchFamily="34" charset="0"/>
              </a:rPr>
              <a:t>&lt;</a:t>
            </a:r>
            <a:r>
              <a:rPr lang="en-US" sz="700" dirty="0">
                <a:latin typeface="Helvetica" pitchFamily="34" charset="0"/>
                <a:cs typeface="Helvetica" pitchFamily="34" charset="0"/>
              </a:rPr>
              <a:t> 200 </a:t>
            </a:r>
            <a:r>
              <a:rPr lang="en-US" sz="700" dirty="0" smtClean="0">
                <a:latin typeface="Helvetica" pitchFamily="34" charset="0"/>
                <a:cs typeface="Helvetica" pitchFamily="34" charset="0"/>
              </a:rPr>
              <a:t>copies/ml</a:t>
            </a:r>
            <a:r>
              <a:rPr lang="en-US" sz="700" dirty="0">
                <a:latin typeface="Helvetica" pitchFamily="34" charset="0"/>
                <a:cs typeface="Helvetica" pitchFamily="34" charset="0"/>
              </a:rPr>
              <a:t>. New HIV diagnoses and late diagnoses indicators come from a mature HIV case surveillance system. </a:t>
            </a:r>
            <a:r>
              <a:rPr lang="en-US" sz="700" dirty="0" smtClean="0">
                <a:latin typeface="Helvetica" pitchFamily="34" charset="0"/>
                <a:cs typeface="Helvetica" pitchFamily="34" charset="0"/>
              </a:rPr>
              <a:t>Linkage </a:t>
            </a:r>
            <a:r>
              <a:rPr lang="en-US" sz="700" dirty="0" smtClean="0">
                <a:latin typeface="Helvetica" pitchFamily="34" charset="0"/>
                <a:cs typeface="Helvetica" pitchFamily="34" charset="0"/>
              </a:rPr>
              <a:t>to care, </a:t>
            </a:r>
            <a:r>
              <a:rPr lang="en-US" sz="700" dirty="0" smtClean="0">
                <a:latin typeface="Helvetica" pitchFamily="34" charset="0"/>
                <a:cs typeface="Helvetica" pitchFamily="34" charset="0"/>
              </a:rPr>
              <a:t>engagement in care, and </a:t>
            </a:r>
            <a:r>
              <a:rPr lang="en-US" sz="700" dirty="0">
                <a:latin typeface="Helvetica" pitchFamily="34" charset="0"/>
                <a:cs typeface="Helvetica"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Helvetica" pitchFamily="34" charset="0"/>
              </a:rPr>
              <a:t>* </a:t>
            </a:r>
            <a:r>
              <a:rPr lang="en-US" sz="700" dirty="0" smtClean="0">
                <a:solidFill>
                  <a:srgbClr val="000000"/>
                </a:solidFill>
                <a:latin typeface="Helvetica" pitchFamily="34" charset="0"/>
                <a:cs typeface="Helvetica" pitchFamily="34" charset="0"/>
              </a:rPr>
              <a:t>Gray areas denote where data </a:t>
            </a:r>
            <a:r>
              <a:rPr lang="en-US" sz="700" dirty="0">
                <a:solidFill>
                  <a:srgbClr val="000000"/>
                </a:solidFill>
                <a:latin typeface="Helvetica" pitchFamily="34" charset="0"/>
                <a:cs typeface="Helvetica" pitchFamily="34" charset="0"/>
              </a:rPr>
              <a:t>are not shown to protect </a:t>
            </a:r>
            <a:r>
              <a:rPr lang="en-US" sz="700" dirty="0" smtClean="0">
                <a:solidFill>
                  <a:srgbClr val="000000"/>
                </a:solidFill>
                <a:latin typeface="Helvetica" pitchFamily="34" charset="0"/>
                <a:cs typeface="Helvetica" pitchFamily="34" charset="0"/>
              </a:rPr>
              <a:t>privacy because </a:t>
            </a:r>
            <a:r>
              <a:rPr lang="en-US" sz="700" dirty="0">
                <a:solidFill>
                  <a:srgbClr val="000000"/>
                </a:solidFill>
                <a:latin typeface="Helvetica" pitchFamily="34" charset="0"/>
                <a:cs typeface="Helvetica"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and engaged in HIV care in 2012 with a suppressed HIV viral load in 2012</a:t>
            </a:r>
            <a:endParaRPr lang="en-US" sz="1200" dirty="0">
              <a:latin typeface="Helvetica" pitchFamily="34" charset="0"/>
              <a:cs typeface="Helvetica" pitchFamily="34" charset="0"/>
            </a:endParaRPr>
          </a:p>
        </p:txBody>
      </p:sp>
      <p:sp>
        <p:nvSpPr>
          <p:cNvPr id="14" name="Title 1"/>
          <p:cNvSpPr txBox="1">
            <a:spLocks/>
          </p:cNvSpPr>
          <p:nvPr/>
        </p:nvSpPr>
        <p:spPr>
          <a:xfrm>
            <a:off x="2590800" y="0"/>
            <a:ext cx="63246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in </a:t>
            </a:r>
            <a:r>
              <a:rPr lang="en-US" sz="2000" b="1" dirty="0" smtClean="0">
                <a:effectLst/>
              </a:rPr>
              <a:t>2012 </a:t>
            </a:r>
            <a:r>
              <a:rPr lang="en-US" sz="2000" b="1" dirty="0">
                <a:effectLst/>
              </a:rPr>
              <a:t>Among Those Newly Diagnosed </a:t>
            </a:r>
            <a:r>
              <a:rPr lang="en-US" sz="2000" b="1" dirty="0" smtClean="0">
                <a:effectLst/>
              </a:rPr>
              <a:t>2007-2011 </a:t>
            </a:r>
            <a:r>
              <a:rPr lang="en-US" sz="2000" b="1" dirty="0">
                <a:effectLst/>
              </a:rPr>
              <a:t>and Who were Engaged in Care, </a:t>
            </a:r>
            <a:r>
              <a:rPr lang="en-US" sz="1800" b="1" dirty="0" smtClean="0">
                <a:effectLst/>
              </a:rPr>
              <a:t>by </a:t>
            </a:r>
            <a:r>
              <a:rPr lang="en-US" sz="1800" b="1" dirty="0">
                <a:effectLst/>
              </a:rPr>
              <a:t>ZIP Code, </a:t>
            </a:r>
            <a:r>
              <a:rPr lang="en-US" sz="1800" b="1" dirty="0" smtClean="0">
                <a:effectLst/>
              </a:rPr>
              <a:t>New Orleans </a:t>
            </a:r>
            <a:endParaRPr lang="en-US" sz="1800" b="1" dirty="0">
              <a:effectLst/>
            </a:endParaRPr>
          </a:p>
        </p:txBody>
      </p:sp>
      <p:grpSp>
        <p:nvGrpSpPr>
          <p:cNvPr id="8" name="Group 7"/>
          <p:cNvGrpSpPr/>
          <p:nvPr/>
        </p:nvGrpSpPr>
        <p:grpSpPr>
          <a:xfrm>
            <a:off x="304800" y="2968625"/>
            <a:ext cx="1676400" cy="1908215"/>
            <a:chOff x="304800" y="2968625"/>
            <a:chExt cx="1676400" cy="1908215"/>
          </a:xfrm>
        </p:grpSpPr>
        <p:sp>
          <p:nvSpPr>
            <p:cNvPr id="10"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1" name="Rectangle 10"/>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ectangle 17"/>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66252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2378</Words>
  <Application>Microsoft Office PowerPoint</Application>
  <PresentationFormat>On-screen Show (4:3)</PresentationFormat>
  <Paragraphs>222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Ricca, Alexandra</cp:lastModifiedBy>
  <cp:revision>54</cp:revision>
  <dcterms:created xsi:type="dcterms:W3CDTF">2013-11-26T00:51:14Z</dcterms:created>
  <dcterms:modified xsi:type="dcterms:W3CDTF">2015-02-23T15:23:50Z</dcterms:modified>
</cp:coreProperties>
</file>