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0" r:id="rId4"/>
    <p:sldId id="290" r:id="rId5"/>
    <p:sldId id="281" r:id="rId6"/>
    <p:sldId id="282" r:id="rId7"/>
    <p:sldId id="283" r:id="rId8"/>
    <p:sldId id="292" r:id="rId9"/>
    <p:sldId id="285" r:id="rId10"/>
    <p:sldId id="284" r:id="rId11"/>
    <p:sldId id="286" r:id="rId12"/>
    <p:sldId id="28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7129" autoAdjust="0"/>
  </p:normalViewPr>
  <p:slideViewPr>
    <p:cSldViewPr>
      <p:cViewPr varScale="1">
        <p:scale>
          <a:sx n="94" d="100"/>
          <a:sy n="94" d="100"/>
        </p:scale>
        <p:origin x="2100" y="84"/>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2/23/2017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endParaRPr lang="en-US" dirty="0" smtClean="0">
              <a:sym typeface="Segoe U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living with diagnosed HIV infection in 2015, excluding those newly diagnosed in 2015, who had a suppressed HIV VL in 2015.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3069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b="0" dirty="0" smtClean="0"/>
              <a:t>The HIV Care Continuum Among Those Newly Diagnosed with HIV, by Demographic Groups, Philadelphia, PA, 2010-2014</a:t>
            </a:r>
          </a:p>
          <a:p>
            <a:pPr fontAlgn="auto">
              <a:spcAft>
                <a:spcPts val="0"/>
              </a:spcAf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color within each box corresponds to the most frequent category of the outcome at the Ward level for each sub-group. The categories for new HIV diagnoses were created from the overall data, therefore no mode exists (gray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800" dirty="0" smtClean="0">
                <a:latin typeface="Helvetica" pitchFamily="34" charset="0"/>
              </a:rPr>
              <a:t>1 New HIV diagnoses 2010-2014 per 100,000 persons </a:t>
            </a:r>
          </a:p>
          <a:p>
            <a:r>
              <a:rPr lang="en-US" sz="800" dirty="0" smtClean="0">
                <a:latin typeface="Helvetica" pitchFamily="34" charset="0"/>
              </a:rPr>
              <a:t>2 Proportion with AIDS within 3 months of diagnosis </a:t>
            </a:r>
          </a:p>
          <a:p>
            <a:r>
              <a:rPr lang="en-US" sz="800" dirty="0" smtClean="0">
                <a:latin typeface="Helvetica" pitchFamily="34" charset="0"/>
              </a:rPr>
              <a:t>3 Proportion with a CD4 or viral load within 1 months of diagnosis </a:t>
            </a:r>
          </a:p>
          <a:p>
            <a:r>
              <a:rPr lang="en-US" sz="800" dirty="0" smtClean="0">
                <a:latin typeface="Helvetica" pitchFamily="34" charset="0"/>
              </a:rPr>
              <a:t>4 Proportion with a CD4 or viral load in 2015 </a:t>
            </a:r>
          </a:p>
          <a:p>
            <a:r>
              <a:rPr lang="en-US" sz="800" dirty="0" smtClean="0">
                <a:latin typeface="Helvetica" pitchFamily="34" charset="0"/>
              </a:rPr>
              <a:t>5 Proportion with suppressed HIV viral load in 2015 </a:t>
            </a:r>
          </a:p>
          <a:p>
            <a:pPr fontAlgn="auto">
              <a:spcAft>
                <a:spcPts val="0"/>
              </a:spcAft>
              <a:defRPr/>
            </a:pPr>
            <a:endParaRPr lang="en-US" sz="1200" b="0" dirty="0" smtClean="0">
              <a:solidFill>
                <a:srgbClr val="000000"/>
              </a:solidFill>
              <a:cs typeface="Arial" pitchFamily="34" charset="0"/>
            </a:endParaRP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1963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 </a:t>
            </a:r>
          </a:p>
          <a:p>
            <a:pPr marL="80963" eaLnBrk="1" hangingPunct="1">
              <a:spcBef>
                <a:spcPct val="0"/>
              </a:spcBef>
              <a:buFontTx/>
              <a:buChar char="•"/>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p>
          <a:p>
            <a:pPr eaLnBrk="1" hangingPunct="1">
              <a:spcAft>
                <a:spcPct val="0"/>
              </a:spcAft>
              <a:buFont typeface="Arial" pitchFamily="34" charset="0"/>
              <a:buNone/>
            </a:pPr>
            <a:endParaRPr lang="en-US" sz="1200" dirty="0" smtClean="0">
              <a:sym typeface="Segoe UI" pitchFamily="34" charset="0"/>
            </a:endParaRPr>
          </a:p>
          <a:p>
            <a:pPr marL="0" marR="0" lvl="0" indent="0" algn="l" defTabSz="914400" rtl="0" eaLnBrk="1" fontAlgn="auto" latinLnBrk="0" hangingPunct="1">
              <a:lnSpc>
                <a:spcPct val="100000"/>
              </a:lnSpc>
              <a:spcBef>
                <a:spcPts val="0"/>
              </a:spcBef>
              <a:spcAft>
                <a:spcPct val="0"/>
              </a:spcAft>
              <a:buClrTx/>
              <a:buSzTx/>
              <a:buFont typeface="Arial" pitchFamily="34" charset="0"/>
              <a:buNone/>
              <a:tabLst/>
              <a:defRPr/>
            </a:pPr>
            <a:r>
              <a:rPr lang="en-US" b="0" dirty="0" smtClean="0"/>
              <a:t>More information about data methods and sources can be found at HIVContinuum.org.</a:t>
            </a:r>
          </a:p>
          <a:p>
            <a:pPr eaLnBrk="1" hangingPunct="1">
              <a:spcAft>
                <a:spcPct val="0"/>
              </a:spcAft>
              <a:buFont typeface="Arial" pitchFamily="34" charset="0"/>
              <a:buNone/>
            </a:pPr>
            <a:endParaRPr lang="en-US" sz="1200" dirty="0" smtClean="0">
              <a:sym typeface="Segoe UI" pitchFamily="34" charset="0"/>
            </a:endParaRPr>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388863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11056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Zip Code and County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 (of those engaged in care and of people living with HIV)</a:t>
            </a:r>
            <a:endParaRPr lang="en-US" dirty="0">
              <a:solidFill>
                <a:srgbClr val="000000"/>
              </a:solidFill>
              <a:cs typeface="Calibri" pitchFamily="34" charset="0"/>
              <a:sym typeface="Calibri" pitchFamily="34" charset="0"/>
            </a:endParaRPr>
          </a:p>
        </p:txBody>
      </p:sp>
    </p:spTree>
    <p:extLst>
      <p:ext uri="{BB962C8B-B14F-4D97-AF65-F5344CB8AC3E}">
        <p14:creationId xmlns:p14="http://schemas.microsoft.com/office/powerpoint/2010/main" val="29040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59375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2400" b="0" dirty="0" smtClean="0"/>
              <a:t>Five-year risk of new HIV diagnosis, by Zip Code, Philadelphia, PA, 2010-2014</a:t>
            </a:r>
            <a:r>
              <a:rPr lang="en-US" b="0" dirty="0" smtClean="0"/>
              <a:t>
This map shows the reported Zip Code-level risk  of new HIV diagnosis during a 5-year period</a:t>
            </a:r>
            <a:r>
              <a:rPr lang="en-US" b="0" baseline="0" dirty="0" smtClean="0"/>
              <a:t> (2010-2014) </a:t>
            </a:r>
            <a:r>
              <a:rPr lang="en-US" b="0" dirty="0" smtClean="0"/>
              <a:t>per 100,000 population in </a:t>
            </a:r>
            <a:r>
              <a:rPr lang="en-US" b="0" u="none" dirty="0" smtClean="0"/>
              <a:t>2010</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represent the 5-year (2010-2014) risk of new HIV diagnosis among the adult/adolescent population within each ZIP-code. This indicator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rate of new diagnosis. The numerator is the number of new HIV diagnoses between 2010-2014, inclusive, among those aged 13 years and older at diagnosis. The denominator for this proportion is the 2010 census population aged 13 years and older obtained from the U.S. Census Bureau.</a:t>
            </a:r>
          </a:p>
          <a:p>
            <a:pPr fontAlgn="auto">
              <a:spcAft>
                <a:spcPts val="0"/>
              </a:spcAft>
              <a:defRPr/>
            </a:pPr>
            <a:endParaRPr lang="en-US" sz="1200" b="0" dirty="0" smtClean="0"/>
          </a:p>
          <a:p>
            <a:pPr fontAlgn="auto">
              <a:spcAft>
                <a:spcPts val="0"/>
              </a:spcAft>
              <a:defRPr/>
            </a:pP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04657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map </a:t>
            </a:r>
            <a:r>
              <a:rPr lang="en-US" sz="1200" kern="1200" dirty="0" smtClean="0">
                <a:solidFill>
                  <a:schemeClr val="tx1"/>
                </a:solidFill>
                <a:effectLst/>
                <a:latin typeface="+mn-lt"/>
                <a:ea typeface="+mn-ea"/>
                <a:cs typeface="+mn-cs"/>
              </a:rPr>
              <a:t>represents the proportion of adults/adolescents diagnosed with HIV between 2010-2014 within each ZIP-code who were diagnosed late in the HIV disease process.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Late HIV diagnosis was defined as </a:t>
            </a:r>
            <a:r>
              <a:rPr lang="en-US" sz="2400" b="0" kern="1200" dirty="0" smtClean="0">
                <a:solidFill>
                  <a:schemeClr val="tx1"/>
                </a:solidFill>
                <a:effectLst/>
                <a:latin typeface="+mn-lt"/>
                <a:ea typeface="+mn-ea"/>
                <a:cs typeface="+mn-cs"/>
              </a:rPr>
              <a:t>immunologic or clinical AIDS (new CDC classification as A3, B3, or C1-C3) within 3 months of initial HIV diagnosis.</a:t>
            </a:r>
            <a:endParaRPr lang="en-US" sz="2400" b="0" dirty="0" smtClean="0"/>
          </a:p>
          <a:p>
            <a:pPr fontAlgn="auto">
              <a:spcAft>
                <a:spcPts val="0"/>
              </a:spcAft>
              <a:defRPr/>
            </a:pPr>
            <a:r>
              <a:rPr lang="en-US" b="0"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25270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diagnosed with HIV between 2010-2014 within each ZIP-code who were linked to HIV care within 1 month of their diagnosis. </a:t>
            </a:r>
            <a:endParaRPr lang="en-US" sz="2400" dirty="0" smtClean="0"/>
          </a:p>
          <a:p>
            <a:pPr fontAlgn="auto">
              <a:spcAft>
                <a:spcPts val="0"/>
              </a:spcAft>
              <a:defRPr/>
            </a:pPr>
            <a:endParaRPr lang="en-US" sz="2400" dirty="0" smtClean="0"/>
          </a:p>
          <a:p>
            <a:pPr fontAlgn="auto">
              <a:spcAft>
                <a:spcPts val="0"/>
              </a:spcAft>
              <a:defRPr/>
            </a:pPr>
            <a:r>
              <a:rPr lang="en-US" sz="2400" kern="1200" dirty="0" smtClean="0">
                <a:solidFill>
                  <a:schemeClr val="tx1"/>
                </a:solidFill>
                <a:effectLst/>
                <a:latin typeface="+mn-lt"/>
                <a:ea typeface="+mn-ea"/>
                <a:cs typeface="+mn-cs"/>
              </a:rPr>
              <a:t>Data does not include tests</a:t>
            </a:r>
            <a:r>
              <a:rPr lang="en-US" sz="2400" kern="1200" baseline="0" dirty="0" smtClean="0">
                <a:solidFill>
                  <a:schemeClr val="tx1"/>
                </a:solidFill>
                <a:effectLst/>
                <a:latin typeface="+mn-lt"/>
                <a:ea typeface="+mn-ea"/>
                <a:cs typeface="+mn-cs"/>
              </a:rPr>
              <a:t> done on the same date as the HIV diagnosis. </a:t>
            </a:r>
            <a:endParaRPr lang="en-US" sz="2400" dirty="0" smtClean="0"/>
          </a:p>
          <a:p>
            <a:pPr fontAlgn="auto">
              <a:spcAft>
                <a:spcPts val="0"/>
              </a:spcAft>
              <a:defRPr/>
            </a:pPr>
            <a:r>
              <a:rPr lang="en-US"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180691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the proportion of adults/adolescents living with diagnosed HIV infection in 2015, excluding those newly diagnosed in 2015, who were engaged in care in 2015. </a:t>
            </a:r>
          </a:p>
          <a:p>
            <a:pPr fontAlgn="auto">
              <a:spcAft>
                <a:spcPts val="0"/>
              </a:spcAf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1152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HIV Viral Load Suppression Among Those Engaged in Care: This value represents the proportion of adults/adolescents living with diagnosed HIV infection in 2015, excluding those newly diagnosed in 2015, who had a suppressed HIV VL in 2015 and engaged in care. </a:t>
            </a:r>
          </a:p>
          <a:p>
            <a:pPr fontAlgn="auto">
              <a:spcAft>
                <a:spcPts val="0"/>
              </a:spcAf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147101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HIV_Continuum_PPT_Copy_Slide_v4.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2/23/2017</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2/23/2017</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2/23/2017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ivcontinuu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info@hivcontinu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Philadelphia, PA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fontAlgn="auto">
              <a:spcAft>
                <a:spcPts val="0"/>
              </a:spcAft>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had a suppressed HIV VL in 2015.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Philadelphia Department of Public Health, AIDS Activities Coordinating Office</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a:t>
            </a:r>
            <a:r>
              <a:rPr lang="en-US" sz="2000" b="1" dirty="0" smtClean="0">
                <a:effectLst/>
              </a:rPr>
              <a:t>Among </a:t>
            </a:r>
            <a:r>
              <a:rPr lang="en-US" sz="2000" b="1" dirty="0">
                <a:effectLst/>
              </a:rPr>
              <a:t>Those </a:t>
            </a:r>
            <a:r>
              <a:rPr lang="en-US" sz="2000" b="1" dirty="0" smtClean="0">
                <a:effectLst/>
              </a:rPr>
              <a:t>Living with Diagnosed HIV Infection in 2015, Excluding Those Diagnosed in 2015, by Zip Code, Philadelphia, PA</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86801"/>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80-100 %</a:t>
            </a:r>
          </a:p>
          <a:p>
            <a:r>
              <a:rPr lang="en-US" dirty="0">
                <a:latin typeface="Helvetica" pitchFamily="34" charset="0"/>
                <a:cs typeface="Helvetica" pitchFamily="34" charset="0"/>
              </a:rPr>
              <a:t>5</a:t>
            </a:r>
            <a:r>
              <a:rPr lang="en-US" dirty="0" smtClean="0">
                <a:latin typeface="Helvetica" pitchFamily="34" charset="0"/>
                <a:cs typeface="Helvetica" pitchFamily="34" charset="0"/>
              </a:rPr>
              <a:t>0-79 </a:t>
            </a:r>
            <a:r>
              <a:rPr lang="en-US" dirty="0">
                <a:latin typeface="Helvetica" pitchFamily="34" charset="0"/>
                <a:cs typeface="Helvetica" pitchFamily="34" charset="0"/>
              </a:rPr>
              <a:t>%</a:t>
            </a:r>
          </a:p>
          <a:p>
            <a:r>
              <a:rPr lang="en-US" dirty="0" smtClean="0">
                <a:latin typeface="Helvetica" pitchFamily="34" charset="0"/>
                <a:cs typeface="Helvetica" pitchFamily="34" charset="0"/>
              </a:rPr>
              <a:t>40-49 </a:t>
            </a:r>
            <a:r>
              <a:rPr lang="en-US" dirty="0">
                <a:latin typeface="Helvetica" pitchFamily="34" charset="0"/>
                <a:cs typeface="Helvetica" pitchFamily="34" charset="0"/>
              </a:rPr>
              <a:t>%</a:t>
            </a:r>
          </a:p>
          <a:p>
            <a:r>
              <a:rPr lang="en-US" dirty="0" smtClean="0">
                <a:latin typeface="Helvetica" pitchFamily="34" charset="0"/>
                <a:cs typeface="Helvetica" pitchFamily="34" charset="0"/>
              </a:rPr>
              <a:t>30-39 </a:t>
            </a:r>
            <a:r>
              <a:rPr lang="en-US" dirty="0">
                <a:latin typeface="Helvetica" pitchFamily="34" charset="0"/>
                <a:cs typeface="Helvetica" pitchFamily="34" charset="0"/>
              </a:rPr>
              <a:t>%</a:t>
            </a:r>
          </a:p>
          <a:p>
            <a:r>
              <a:rPr lang="en-US" dirty="0">
                <a:latin typeface="Helvetica" pitchFamily="34" charset="0"/>
                <a:cs typeface="Helvetica" pitchFamily="34" charset="0"/>
              </a:rPr>
              <a:t>&lt;30 %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2792818" y="1344367"/>
            <a:ext cx="4598581" cy="4266909"/>
          </a:xfrm>
          <a:prstGeom prst="rect">
            <a:avLst/>
          </a:prstGeom>
        </p:spPr>
      </p:pic>
    </p:spTree>
    <p:extLst>
      <p:ext uri="{BB962C8B-B14F-4D97-AF65-F5344CB8AC3E}">
        <p14:creationId xmlns:p14="http://schemas.microsoft.com/office/powerpoint/2010/main" val="198709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2556" y="5105400"/>
            <a:ext cx="4818888" cy="360437"/>
          </a:xfrm>
          <a:prstGeom prst="rect">
            <a:avLst/>
          </a:prstGeom>
        </p:spPr>
      </p:pic>
      <p:sp>
        <p:nvSpPr>
          <p:cNvPr id="79875" name="Rectangle 9"/>
          <p:cNvSpPr>
            <a:spLocks noChangeArrowheads="1"/>
          </p:cNvSpPr>
          <p:nvPr/>
        </p:nvSpPr>
        <p:spPr bwMode="auto">
          <a:xfrm>
            <a:off x="228601" y="5459849"/>
            <a:ext cx="4952999" cy="1208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a:latin typeface="Helvetica" pitchFamily="34" charset="0"/>
              </a:rPr>
              <a:t>Note: </a:t>
            </a:r>
            <a:r>
              <a:rPr lang="en-US" sz="700" dirty="0" smtClean="0">
                <a:latin typeface="Helvetica" pitchFamily="34" charset="0"/>
              </a:rPr>
              <a:t>The </a:t>
            </a:r>
            <a:r>
              <a:rPr lang="en-US" sz="700" dirty="0">
                <a:latin typeface="Helvetica" pitchFamily="34" charset="0"/>
              </a:rPr>
              <a:t>color within each box corresponds to the most frequent category of the outcome at </a:t>
            </a:r>
            <a:r>
              <a:rPr lang="en-US" sz="700" dirty="0" smtClean="0">
                <a:latin typeface="Helvetica" pitchFamily="34" charset="0"/>
              </a:rPr>
              <a:t>the Ward </a:t>
            </a:r>
            <a:r>
              <a:rPr lang="en-US" sz="700" dirty="0">
                <a:latin typeface="Helvetica" pitchFamily="34" charset="0"/>
              </a:rPr>
              <a:t>level for each sub-group.  The categories for new HIV diagnoses were created from the overall data, therefore no mode exists (gray box). </a:t>
            </a:r>
            <a:endParaRPr lang="en-US" sz="700" dirty="0">
              <a:latin typeface="Helvetica" panose="020B0604020202020204" pitchFamily="34" charset="0"/>
              <a:cs typeface="Helvetica" panose="020B0604020202020204" pitchFamily="34" charset="0"/>
            </a:endParaRPr>
          </a:p>
          <a:p>
            <a:endParaRPr lang="en-US" sz="700" dirty="0" smtClean="0">
              <a:latin typeface="Helvetica" pitchFamily="34" charset="0"/>
            </a:endParaRPr>
          </a:p>
          <a:p>
            <a:r>
              <a:rPr lang="en-US" sz="700" dirty="0" smtClean="0">
                <a:latin typeface="Helvetica" pitchFamily="34" charset="0"/>
              </a:rPr>
              <a:t>1 </a:t>
            </a:r>
            <a:r>
              <a:rPr lang="en-US" sz="700" dirty="0">
                <a:latin typeface="Helvetica" pitchFamily="34" charset="0"/>
              </a:rPr>
              <a:t>New HIV diagnoses </a:t>
            </a:r>
            <a:r>
              <a:rPr lang="en-US" sz="700" dirty="0" smtClean="0">
                <a:latin typeface="Helvetica" pitchFamily="34" charset="0"/>
              </a:rPr>
              <a:t>2010-2014 per </a:t>
            </a:r>
            <a:r>
              <a:rPr lang="en-US" sz="700" dirty="0">
                <a:latin typeface="Helvetica" pitchFamily="34" charset="0"/>
              </a:rPr>
              <a:t>100,000 persons </a:t>
            </a:r>
            <a:endParaRPr lang="en-US" sz="700" dirty="0" smtClean="0">
              <a:latin typeface="Helvetica" pitchFamily="34" charset="0"/>
            </a:endParaRPr>
          </a:p>
          <a:p>
            <a:r>
              <a:rPr lang="en-US" sz="700" dirty="0" smtClean="0">
                <a:latin typeface="Helvetica" pitchFamily="34" charset="0"/>
              </a:rPr>
              <a:t>2 </a:t>
            </a:r>
            <a:r>
              <a:rPr lang="en-US" sz="700" dirty="0">
                <a:latin typeface="Helvetica" pitchFamily="34" charset="0"/>
              </a:rPr>
              <a:t>Proportion with AIDS within 3</a:t>
            </a:r>
            <a:r>
              <a:rPr lang="en-US" sz="700" dirty="0" smtClean="0">
                <a:latin typeface="Helvetica" pitchFamily="34" charset="0"/>
              </a:rPr>
              <a:t>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3 </a:t>
            </a:r>
            <a:r>
              <a:rPr lang="en-US" sz="700" dirty="0">
                <a:latin typeface="Helvetica" pitchFamily="34" charset="0"/>
              </a:rPr>
              <a:t>Proportion with a CD4 or viral load within </a:t>
            </a:r>
            <a:r>
              <a:rPr lang="en-US" sz="700" dirty="0" smtClean="0">
                <a:latin typeface="Helvetica" pitchFamily="34" charset="0"/>
              </a:rPr>
              <a:t>1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4 </a:t>
            </a:r>
            <a:r>
              <a:rPr lang="en-US" sz="700" dirty="0">
                <a:latin typeface="Helvetica" pitchFamily="34" charset="0"/>
              </a:rPr>
              <a:t>Proportion with a CD4 or viral load in </a:t>
            </a:r>
            <a:r>
              <a:rPr lang="en-US" sz="700" dirty="0" smtClean="0">
                <a:latin typeface="Helvetica" pitchFamily="34" charset="0"/>
              </a:rPr>
              <a:t>2015 </a:t>
            </a:r>
          </a:p>
          <a:p>
            <a:r>
              <a:rPr lang="en-US" sz="700" dirty="0" smtClean="0">
                <a:latin typeface="Helvetica" pitchFamily="34" charset="0"/>
              </a:rPr>
              <a:t>5 </a:t>
            </a:r>
            <a:r>
              <a:rPr lang="en-US" sz="700" dirty="0">
                <a:latin typeface="Helvetica" pitchFamily="34" charset="0"/>
              </a:rPr>
              <a:t>Proportion with suppressed HIV viral load in </a:t>
            </a:r>
            <a:r>
              <a:rPr lang="en-US" sz="700" dirty="0" smtClean="0">
                <a:latin typeface="Helvetica" pitchFamily="34" charset="0"/>
              </a:rPr>
              <a:t>2015 </a:t>
            </a:r>
          </a:p>
          <a:p>
            <a:pPr>
              <a:spcAft>
                <a:spcPts val="300"/>
              </a:spcAft>
            </a:pPr>
            <a:endParaRPr lang="en-US" sz="700" dirty="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a:t>
            </a:r>
            <a:r>
              <a:rPr lang="en-US" sz="700" dirty="0">
                <a:solidFill>
                  <a:srgbClr val="000000"/>
                </a:solidFill>
                <a:latin typeface="Helvetica" pitchFamily="34" charset="0"/>
                <a:cs typeface="Helvetica" panose="020B0604020202020204" pitchFamily="34" charset="0"/>
              </a:rPr>
              <a:t>Source: </a:t>
            </a:r>
            <a:r>
              <a:rPr lang="en-US" sz="700" dirty="0" smtClean="0">
                <a:solidFill>
                  <a:srgbClr val="000000"/>
                </a:solidFill>
                <a:latin typeface="Helvetica" pitchFamily="34" charset="0"/>
                <a:cs typeface="Helvetica" panose="020B0604020202020204" pitchFamily="34" charset="0"/>
              </a:rPr>
              <a:t>Philadelphia Department of Public Health, AIDS Activities Coordinating Office</a:t>
            </a:r>
            <a:endParaRPr lang="en-US" sz="700" dirty="0">
              <a:solidFill>
                <a:srgbClr val="000000"/>
              </a:solidFill>
              <a:latin typeface="Helvetica" pitchFamily="34" charset="0"/>
              <a:cs typeface="Helvetica" panose="020B0604020202020204" pitchFamily="34" charset="0"/>
            </a:endParaRPr>
          </a:p>
        </p:txBody>
      </p:sp>
      <p:sp>
        <p:nvSpPr>
          <p:cNvPr id="6"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The HIV Care Continuum Among Those Newly Diagnosed with HIV, by Demographic Groups, </a:t>
            </a:r>
            <a:r>
              <a:rPr lang="en-US" sz="2000" b="1" dirty="0" smtClean="0">
                <a:effectLst/>
              </a:rPr>
              <a:t>Philadelphia, PA, 2010-2014</a:t>
            </a:r>
            <a:endParaRPr lang="en-US" sz="2000" b="1" dirty="0">
              <a:effectLst/>
            </a:endParaRPr>
          </a:p>
        </p:txBody>
      </p:sp>
      <p:pic>
        <p:nvPicPr>
          <p:cNvPr id="4" name="Picture 3"/>
          <p:cNvPicPr>
            <a:picLocks noChangeAspect="1"/>
          </p:cNvPicPr>
          <p:nvPr/>
        </p:nvPicPr>
        <p:blipFill>
          <a:blip r:embed="rId4"/>
          <a:stretch>
            <a:fillRect/>
          </a:stretch>
        </p:blipFill>
        <p:spPr>
          <a:xfrm>
            <a:off x="1869689" y="1331912"/>
            <a:ext cx="5404621" cy="3793808"/>
          </a:xfrm>
          <a:prstGeom prst="rect">
            <a:avLst/>
          </a:prstGeom>
        </p:spPr>
      </p:pic>
    </p:spTree>
    <p:extLst>
      <p:ext uri="{BB962C8B-B14F-4D97-AF65-F5344CB8AC3E}">
        <p14:creationId xmlns:p14="http://schemas.microsoft.com/office/powerpoint/2010/main" val="151705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eaLnBrk="1" hangingPunct="1">
              <a:spcAft>
                <a:spcPct val="0"/>
              </a:spcAft>
              <a:buFont typeface="Arial" pitchFamily="34" charset="0"/>
              <a:buChar char="•"/>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The </a:t>
            </a:r>
            <a:r>
              <a:rPr lang="en-US" sz="2000" dirty="0"/>
              <a:t>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p>
          <a:p>
            <a:pPr eaLnBrk="1" hangingPunct="1">
              <a:spcAft>
                <a:spcPct val="0"/>
              </a:spcAft>
              <a:buFont typeface="Arial" pitchFamily="34" charset="0"/>
              <a:buChar char="•"/>
            </a:pPr>
            <a:endParaRPr lang="en-US" sz="2000" dirty="0">
              <a:sym typeface="Segoe UI" pitchFamily="34" charset="0"/>
            </a:endParaRPr>
          </a:p>
          <a:p>
            <a:pPr>
              <a:spcAft>
                <a:spcPct val="0"/>
              </a:spcAft>
            </a:pPr>
            <a:r>
              <a:rPr lang="en-US" sz="2000" dirty="0"/>
              <a:t>More information about data methods and sources can be found at HIVContinuum.org.</a:t>
            </a:r>
          </a:p>
          <a:p>
            <a:pPr eaLnBrk="1" hangingPunct="1">
              <a:spcAft>
                <a:spcPct val="0"/>
              </a:spcAft>
              <a:buFont typeface="Arial" pitchFamily="34" charset="0"/>
              <a:buChar char="•"/>
            </a:pPr>
            <a:endParaRPr lang="en-US" sz="2000" b="1"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extLst>
      <p:ext uri="{BB962C8B-B14F-4D97-AF65-F5344CB8AC3E}">
        <p14:creationId xmlns:p14="http://schemas.microsoft.com/office/powerpoint/2010/main" val="1319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and ZIP Codes.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eaLnBrk="1" fontAlgn="auto" hangingPunct="1">
              <a:spcAft>
                <a:spcPts val="0"/>
              </a:spcAft>
              <a:defRPr/>
            </a:pPr>
            <a:r>
              <a:rPr lang="en-US" sz="3600" dirty="0" smtClean="0"/>
              <a:t>Interactive Maps</a:t>
            </a:r>
            <a:endParaRPr lang="en-US" sz="3600" dirty="0"/>
          </a:p>
        </p:txBody>
      </p:sp>
      <p:sp>
        <p:nvSpPr>
          <p:cNvPr id="6" name="Down Arrow 5"/>
          <p:cNvSpPr/>
          <p:nvPr/>
        </p:nvSpPr>
        <p:spPr>
          <a:xfrm>
            <a:off x="762000" y="18288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4004" y="19050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13" name="TextBox 12"/>
          <p:cNvSpPr txBox="1"/>
          <p:nvPr/>
        </p:nvSpPr>
        <p:spPr>
          <a:xfrm>
            <a:off x="1034004" y="28956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14" name="TextBox 13"/>
          <p:cNvSpPr txBox="1"/>
          <p:nvPr/>
        </p:nvSpPr>
        <p:spPr>
          <a:xfrm>
            <a:off x="1034004" y="38963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16" name="TextBox 15"/>
          <p:cNvSpPr txBox="1"/>
          <p:nvPr/>
        </p:nvSpPr>
        <p:spPr>
          <a:xfrm>
            <a:off x="1034004" y="59012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8" name="TextBox 7"/>
          <p:cNvSpPr txBox="1"/>
          <p:nvPr/>
        </p:nvSpPr>
        <p:spPr>
          <a:xfrm>
            <a:off x="3200400" y="1354397"/>
            <a:ext cx="4648200" cy="369332"/>
          </a:xfrm>
          <a:prstGeom prst="rect">
            <a:avLst/>
          </a:prstGeom>
          <a:noFill/>
        </p:spPr>
        <p:txBody>
          <a:bodyPr wrap="square" rtlCol="0">
            <a:spAutoFit/>
          </a:bodyPr>
          <a:lstStyle/>
          <a:p>
            <a:r>
              <a:rPr lang="en-US" b="1" dirty="0" smtClean="0">
                <a:latin typeface="Helvetica" pitchFamily="34" charset="0"/>
              </a:rPr>
              <a:t>Maps at the Zip Code Level</a:t>
            </a:r>
            <a:endParaRPr lang="en-US" b="1" dirty="0">
              <a:latin typeface="Helvetica" pitchFamily="34" charset="0"/>
            </a:endParaRPr>
          </a:p>
        </p:txBody>
      </p:sp>
      <p:sp>
        <p:nvSpPr>
          <p:cNvPr id="12" name="TextBox 11"/>
          <p:cNvSpPr txBox="1"/>
          <p:nvPr/>
        </p:nvSpPr>
        <p:spPr>
          <a:xfrm>
            <a:off x="1066800" y="48107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pic>
        <p:nvPicPr>
          <p:cNvPr id="2" name="Picture 1"/>
          <p:cNvPicPr>
            <a:picLocks noChangeAspect="1"/>
          </p:cNvPicPr>
          <p:nvPr/>
        </p:nvPicPr>
        <p:blipFill>
          <a:blip r:embed="rId3"/>
          <a:stretch>
            <a:fillRect/>
          </a:stretch>
        </p:blipFill>
        <p:spPr>
          <a:xfrm>
            <a:off x="2607547" y="1828800"/>
            <a:ext cx="5688727" cy="4633912"/>
          </a:xfrm>
          <a:prstGeom prst="rect">
            <a:avLst/>
          </a:prstGeom>
        </p:spPr>
      </p:pic>
    </p:spTree>
    <p:extLst>
      <p:ext uri="{BB962C8B-B14F-4D97-AF65-F5344CB8AC3E}">
        <p14:creationId xmlns:p14="http://schemas.microsoft.com/office/powerpoint/2010/main" val="9433575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smtClean="0">
                <a:latin typeface="Helvetica" pitchFamily="34" charset="0"/>
              </a:rPr>
              <a:t>HIV</a:t>
            </a:r>
            <a:r>
              <a:rPr lang="en-US" b="1" dirty="0"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extLst>
      <p:ext uri="{BB962C8B-B14F-4D97-AF65-F5344CB8AC3E}">
        <p14:creationId xmlns:p14="http://schemas.microsoft.com/office/powerpoint/2010/main" val="88217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88063"/>
            <a:ext cx="573404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smtClean="0">
                <a:latin typeface="Helvetica" panose="020B0604020202020204" pitchFamily="34" charset="0"/>
                <a:cs typeface="Helvetica" panose="020B0604020202020204" pitchFamily="34" charset="0"/>
              </a:rPr>
              <a:t>Notes: Data represent the 5-year (2010-2014) risk of new HIV diagnosis among the adult/adolescent population within each county/ZIP-code.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a:t>
            </a:r>
            <a:r>
              <a:rPr lang="en-US" sz="700" dirty="0">
                <a:latin typeface="Helvetica" panose="020B0604020202020204" pitchFamily="34" charset="0"/>
                <a:cs typeface="Helvetica" panose="020B0604020202020204" pitchFamily="34" charset="0"/>
              </a:rPr>
              <a:t>please see Data Methods</a:t>
            </a:r>
            <a:r>
              <a:rPr lang="en-US" sz="700" dirty="0" smtClean="0">
                <a:latin typeface="Helvetica" panose="020B0604020202020204" pitchFamily="34" charset="0"/>
                <a:cs typeface="Helvetica" panose="020B0604020202020204" pitchFamily="34" charset="0"/>
              </a:rPr>
              <a:t>.</a:t>
            </a:r>
            <a:endParaRPr lang="en-US" sz="700" dirty="0">
              <a:latin typeface="Helvetica" panose="020B0604020202020204" pitchFamily="34" charset="0"/>
              <a:cs typeface="Helvetica" panose="020B0604020202020204" pitchFamily="34" charset="0"/>
            </a:endParaRPr>
          </a:p>
          <a:p>
            <a:endParaRPr lang="en-US" sz="700" dirty="0" smtClean="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Source: Philadelphia Department of Public Health, AIDS Activities Coordinating Office</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smtClean="0">
                <a:solidFill>
                  <a:srgbClr val="000000"/>
                </a:solidFill>
                <a:latin typeface="Helvetica" pitchFamily="34" charset="0"/>
                <a:cs typeface="Arial" pitchFamily="34" charset="0"/>
              </a:rPr>
              <a:t>* Gray areas denote where data are not shown to protect privacy because of a small number of cases and/or a small population size.</a:t>
            </a:r>
            <a:endParaRPr lang="en-US" sz="700" dirty="0">
              <a:solidFill>
                <a:srgbClr val="000000"/>
              </a:solidFill>
              <a:latin typeface="Helvetica" pitchFamily="34" charset="0"/>
              <a:cs typeface="Arial" pitchFamily="34" charset="0"/>
            </a:endParaRPr>
          </a:p>
        </p:txBody>
      </p:sp>
      <p:sp>
        <p:nvSpPr>
          <p:cNvPr id="13" name="TextBox 1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2010-2014</a:t>
            </a:r>
            <a:r>
              <a:rPr lang="en-US" sz="1200" b="1" dirty="0" smtClean="0">
                <a:latin typeface="Helvetica" pitchFamily="34" charset="0"/>
              </a:rPr>
              <a:t> </a:t>
            </a:r>
            <a:r>
              <a:rPr lang="en-US" sz="1200" dirty="0" smtClean="0">
                <a:latin typeface="Helvetica" pitchFamily="34" charset="0"/>
              </a:rPr>
              <a:t>(per 100,000 population of adults/adolescents in 2010)</a:t>
            </a:r>
            <a:endParaRPr lang="en-US" sz="1200" dirty="0">
              <a:latin typeface="Helvetica" pitchFamily="34" charset="0"/>
            </a:endParaRPr>
          </a:p>
        </p:txBody>
      </p:sp>
      <p:sp>
        <p:nvSpPr>
          <p:cNvPr id="14" name="Title 1"/>
          <p:cNvSpPr txBox="1">
            <a:spLocks/>
          </p:cNvSpPr>
          <p:nvPr/>
        </p:nvSpPr>
        <p:spPr>
          <a:xfrm>
            <a:off x="2362200" y="0"/>
            <a:ext cx="6781800" cy="1020763"/>
          </a:xfrm>
          <a:prstGeom prst="rect">
            <a:avLst/>
          </a:prstGeom>
        </p:spPr>
        <p:txBody>
          <a:bodyPr lIns="18288" rIns="18288" anchor="ctr">
            <a:normAutofit fontScale="925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a:t>
            </a:r>
            <a:r>
              <a:rPr lang="en-US" sz="2800" b="1" dirty="0">
                <a:effectLst/>
              </a:rPr>
              <a:t>Risk of New HIV Diagnosis, </a:t>
            </a:r>
          </a:p>
          <a:p>
            <a:pPr fontAlgn="auto">
              <a:spcAft>
                <a:spcPts val="0"/>
              </a:spcAft>
              <a:defRPr/>
            </a:pPr>
            <a:r>
              <a:rPr lang="en-US" sz="2800" b="1" dirty="0">
                <a:effectLst/>
              </a:rPr>
              <a:t>by </a:t>
            </a:r>
            <a:r>
              <a:rPr lang="en-US" sz="2800" b="1" dirty="0" smtClean="0">
                <a:effectLst/>
              </a:rPr>
              <a:t>Zip Code, Philadelphia, PA, 2010-2014 </a:t>
            </a:r>
            <a:endParaRPr lang="en-US" sz="2800" b="1" dirty="0">
              <a:effectLst/>
            </a:endParaRPr>
          </a:p>
        </p:txBody>
      </p:sp>
      <p:grpSp>
        <p:nvGrpSpPr>
          <p:cNvPr id="17" name="Group 16"/>
          <p:cNvGrpSpPr/>
          <p:nvPr/>
        </p:nvGrpSpPr>
        <p:grpSpPr>
          <a:xfrm>
            <a:off x="685800" y="3124200"/>
            <a:ext cx="152400" cy="1676400"/>
            <a:chOff x="304800" y="3082925"/>
            <a:chExt cx="152400" cy="1676400"/>
          </a:xfrm>
        </p:grpSpPr>
        <p:sp>
          <p:nvSpPr>
            <p:cNvPr id="18" name="Rectangle 17"/>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
          <p:cNvSpPr txBox="1">
            <a:spLocks noChangeArrowheads="1"/>
          </p:cNvSpPr>
          <p:nvPr/>
        </p:nvSpPr>
        <p:spPr bwMode="auto">
          <a:xfrm>
            <a:off x="843280" y="302101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0-26</a:t>
            </a:r>
          </a:p>
          <a:p>
            <a:r>
              <a:rPr lang="en-US" dirty="0" smtClean="0">
                <a:latin typeface="Helvetica" pitchFamily="34" charset="0"/>
              </a:rPr>
              <a:t>27-40</a:t>
            </a:r>
          </a:p>
          <a:p>
            <a:r>
              <a:rPr lang="en-US" dirty="0" smtClean="0">
                <a:latin typeface="Helvetica" pitchFamily="34" charset="0"/>
              </a:rPr>
              <a:t>41-48</a:t>
            </a:r>
          </a:p>
          <a:p>
            <a:r>
              <a:rPr lang="en-US" dirty="0" smtClean="0">
                <a:latin typeface="Helvetica" pitchFamily="34" charset="0"/>
              </a:rPr>
              <a:t>49-82</a:t>
            </a:r>
          </a:p>
          <a:p>
            <a:r>
              <a:rPr lang="en-US" dirty="0" smtClean="0">
                <a:latin typeface="Helvetica" pitchFamily="34" charset="0"/>
              </a:rPr>
              <a:t>83+</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819400" y="1425575"/>
            <a:ext cx="4695682" cy="4314825"/>
          </a:xfrm>
          <a:prstGeom prst="rect">
            <a:avLst/>
          </a:prstGeom>
        </p:spPr>
      </p:pic>
    </p:spTree>
    <p:extLst>
      <p:ext uri="{BB962C8B-B14F-4D97-AF65-F5344CB8AC3E}">
        <p14:creationId xmlns:p14="http://schemas.microsoft.com/office/powerpoint/2010/main" val="127819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19800"/>
            <a:ext cx="5734049" cy="80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latin typeface="Helvetica" panose="020B0604020202020204" pitchFamily="34" charset="0"/>
                <a:cs typeface="Helvetica" panose="020B0604020202020204" pitchFamily="34" charset="0"/>
              </a:rPr>
              <a:t>Notes: The data represents the proportion of adults/adolescents diagnosed with HIV between 2010-2014 within each county/ZIP-code who were diagnosed late in the HIV disease process.  Late HIV diagnosis was defined as immunologic or clinical AIDS (new CDC classification as A3, B3, or C1-C3) within 3 months of initial HIV diagnosis. New HIV diagnoses and late diagnoses indicators come from a mature HIV case surveillance system. Linkage to care, engagement in care, and viral suppression are new indicators and rapidly developing, and thus accuracy and completeness will </a:t>
            </a:r>
            <a:r>
              <a:rPr lang="en-US" sz="700" dirty="0">
                <a:latin typeface="Helvetica" panose="020B0604020202020204" pitchFamily="34" charset="0"/>
                <a:cs typeface="Helvetica" panose="020B0604020202020204" pitchFamily="34" charset="0"/>
              </a:rPr>
              <a:t>improve over time</a:t>
            </a:r>
            <a:r>
              <a:rPr lang="en-US" sz="700" dirty="0" smtClean="0">
                <a:latin typeface="Helvetica" panose="020B0604020202020204" pitchFamily="34" charset="0"/>
                <a:cs typeface="Helvetica" panose="020B0604020202020204" pitchFamily="34" charset="0"/>
              </a:rPr>
              <a:t>. </a:t>
            </a:r>
            <a:r>
              <a:rPr lang="en-US" sz="700" dirty="0">
                <a:latin typeface="Helvetica" panose="020B0604020202020204" pitchFamily="34" charset="0"/>
                <a:cs typeface="Helvetica" panose="020B0604020202020204" pitchFamily="34" charset="0"/>
              </a:rPr>
              <a:t>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Philadelphia Department of Public Health, AIDS Activities Coordinating Office</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an AIDS diagnosis within </a:t>
            </a:r>
            <a:r>
              <a:rPr lang="en-US" sz="1200" dirty="0">
                <a:latin typeface="Helvetica" pitchFamily="34" charset="0"/>
              </a:rPr>
              <a:t>3</a:t>
            </a:r>
            <a:r>
              <a:rPr lang="en-US" sz="1200" dirty="0" smtClean="0">
                <a:latin typeface="Helvetica" pitchFamily="34" charset="0"/>
              </a:rPr>
              <a:t> months of HIV diagnosis</a:t>
            </a:r>
            <a:endParaRPr lang="en-US" sz="1200" dirty="0">
              <a:latin typeface="Helvetica" pitchFamily="34" charset="0"/>
            </a:endParaRPr>
          </a:p>
        </p:txBody>
      </p:sp>
      <p:sp>
        <p:nvSpPr>
          <p:cNvPr id="15" name="Title 1"/>
          <p:cNvSpPr txBox="1">
            <a:spLocks/>
          </p:cNvSpPr>
          <p:nvPr/>
        </p:nvSpPr>
        <p:spPr>
          <a:xfrm>
            <a:off x="24384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HIV Late in the Course of HIV Infection, by </a:t>
            </a:r>
            <a:r>
              <a:rPr lang="en-US" sz="2000" b="1" dirty="0" smtClean="0">
                <a:effectLst/>
              </a:rPr>
              <a:t>Zip Code, </a:t>
            </a:r>
          </a:p>
          <a:p>
            <a:pPr fontAlgn="auto">
              <a:spcAft>
                <a:spcPts val="0"/>
              </a:spcAft>
              <a:defRPr/>
            </a:pPr>
            <a:r>
              <a:rPr lang="en-US" sz="2000" b="1" dirty="0" smtClean="0">
                <a:effectLst/>
              </a:rPr>
              <a:t>Philadelphia, PA, 2010-2014</a:t>
            </a:r>
            <a:endParaRPr lang="en-US" sz="2000" b="1" dirty="0">
              <a:effectLst/>
            </a:endParaRPr>
          </a:p>
        </p:txBody>
      </p:sp>
      <p:grpSp>
        <p:nvGrpSpPr>
          <p:cNvPr id="8" name="Group 7"/>
          <p:cNvGrpSpPr/>
          <p:nvPr/>
        </p:nvGrpSpPr>
        <p:grpSpPr>
          <a:xfrm>
            <a:off x="304800" y="3082925"/>
            <a:ext cx="152400" cy="1676400"/>
            <a:chOff x="304800" y="3082925"/>
            <a:chExt cx="152400" cy="1676400"/>
          </a:xfrm>
        </p:grpSpPr>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9686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971800" y="1447800"/>
            <a:ext cx="5094760" cy="4300537"/>
          </a:xfrm>
          <a:prstGeom prst="rect">
            <a:avLst/>
          </a:prstGeom>
        </p:spPr>
      </p:pic>
    </p:spTree>
    <p:extLst>
      <p:ext uri="{BB962C8B-B14F-4D97-AF65-F5344CB8AC3E}">
        <p14:creationId xmlns:p14="http://schemas.microsoft.com/office/powerpoint/2010/main" val="399491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81000" y="5992956"/>
            <a:ext cx="5734049"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a:latin typeface="Helvetica" panose="020B0604020202020204" pitchFamily="34" charset="0"/>
                <a:cs typeface="Helvetica" panose="020B0604020202020204" pitchFamily="34" charset="0"/>
              </a:rPr>
              <a:t>Notes: Data represents the proportion of adults/adolescents diagnosed with HIV between 2010-2014 within each county/ZIP-code who were linked to HIV care within 1 month of their diagnosis.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Philadelphia Department of Public Health, AIDS Activities Coordinating Office</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81000" y="58197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 reported CD4/viral load within 3 months of HIV diagnosis</a:t>
            </a:r>
            <a:endParaRPr lang="en-US" sz="1200" dirty="0">
              <a:latin typeface="Helvetica" pitchFamily="34" charset="0"/>
            </a:endParaRPr>
          </a:p>
        </p:txBody>
      </p:sp>
      <p:sp>
        <p:nvSpPr>
          <p:cNvPr id="15"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a:t>
            </a:r>
            <a:r>
              <a:rPr lang="en-US" sz="2000" b="1" dirty="0" smtClean="0">
                <a:effectLst/>
              </a:rPr>
              <a:t>HIV</a:t>
            </a:r>
          </a:p>
          <a:p>
            <a:pPr fontAlgn="auto">
              <a:spcAft>
                <a:spcPts val="0"/>
              </a:spcAft>
              <a:defRPr/>
            </a:pPr>
            <a:r>
              <a:rPr lang="en-US" sz="2000" b="1" dirty="0" smtClean="0">
                <a:effectLst/>
              </a:rPr>
              <a:t>2010-2014 who </a:t>
            </a:r>
            <a:r>
              <a:rPr lang="en-US" sz="2000" b="1" dirty="0">
                <a:effectLst/>
              </a:rPr>
              <a:t>were Linked to HIV Care, </a:t>
            </a:r>
            <a:endParaRPr lang="en-US" sz="2000" b="1" dirty="0" smtClean="0">
              <a:effectLst/>
            </a:endParaRPr>
          </a:p>
          <a:p>
            <a:pPr fontAlgn="auto">
              <a:spcAft>
                <a:spcPts val="0"/>
              </a:spcAft>
              <a:defRPr/>
            </a:pPr>
            <a:r>
              <a:rPr lang="en-US" sz="2000" b="1" dirty="0" smtClean="0">
                <a:effectLst/>
              </a:rPr>
              <a:t>by Zip Code, Philadelphia, PA</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7654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85-100 %</a:t>
            </a:r>
          </a:p>
          <a:p>
            <a:r>
              <a:rPr lang="en-US" dirty="0" smtClean="0">
                <a:latin typeface="Helvetica" pitchFamily="34" charset="0"/>
              </a:rPr>
              <a:t>75-84 %</a:t>
            </a:r>
          </a:p>
          <a:p>
            <a:r>
              <a:rPr lang="en-US" dirty="0" smtClean="0">
                <a:latin typeface="Helvetica" pitchFamily="34" charset="0"/>
              </a:rPr>
              <a:t>60-74 %</a:t>
            </a:r>
          </a:p>
          <a:p>
            <a:r>
              <a:rPr lang="en-US" dirty="0" smtClean="0">
                <a:latin typeface="Helvetica" pitchFamily="34" charset="0"/>
              </a:rPr>
              <a:t>50-59 %</a:t>
            </a:r>
          </a:p>
          <a:p>
            <a:r>
              <a:rPr lang="en-US" dirty="0" smtClean="0">
                <a:latin typeface="Helvetica" pitchFamily="34" charset="0"/>
              </a:rPr>
              <a:t>&lt;50 %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971800" y="1482956"/>
            <a:ext cx="5105400" cy="4304996"/>
          </a:xfrm>
          <a:prstGeom prst="rect">
            <a:avLst/>
          </a:prstGeom>
        </p:spPr>
      </p:pic>
    </p:spTree>
    <p:extLst>
      <p:ext uri="{BB962C8B-B14F-4D97-AF65-F5344CB8AC3E}">
        <p14:creationId xmlns:p14="http://schemas.microsoft.com/office/powerpoint/2010/main" val="228388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were engaged in care in 2015. Engaged 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Philadelphia Department of Public Health, AIDS Activities Coordinating Office</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743200" y="304800"/>
            <a:ext cx="5562600" cy="533400"/>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smtClean="0">
                <a:effectLst/>
              </a:rPr>
              <a:t>Engagement in Care among those Living with Diagnosed HIV Infection in 2015, Excluding Those Newly Diagnosed in 2015, by Zip Code, Philadelphia, PA</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56321"/>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cs typeface="Helvetica" pitchFamily="34" charset="0"/>
              </a:rPr>
              <a:t>90-100 %</a:t>
            </a:r>
          </a:p>
          <a:p>
            <a:r>
              <a:rPr lang="en-US" dirty="0" smtClean="0">
                <a:latin typeface="Helvetica" pitchFamily="34" charset="0"/>
                <a:cs typeface="Helvetica" pitchFamily="34" charset="0"/>
              </a:rPr>
              <a:t>80-89 %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50-69 %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2819400" y="1452638"/>
            <a:ext cx="5029200" cy="4137621"/>
          </a:xfrm>
          <a:prstGeom prst="rect">
            <a:avLst/>
          </a:prstGeom>
        </p:spPr>
      </p:pic>
    </p:spTree>
    <p:extLst>
      <p:ext uri="{BB962C8B-B14F-4D97-AF65-F5344CB8AC3E}">
        <p14:creationId xmlns:p14="http://schemas.microsoft.com/office/powerpoint/2010/main" val="364950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49672"/>
            <a:ext cx="573404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represents the proportion of adults/adolescents living with diagnosed HIV infection in 2015, excluding those newly diagnosed in 2015, who had a suppressed HIV VL </a:t>
            </a:r>
            <a:r>
              <a:rPr lang="en-US" sz="700" dirty="0" smtClean="0">
                <a:latin typeface="Helvetica" panose="020B0604020202020204" pitchFamily="34" charset="0"/>
                <a:cs typeface="Helvetica" panose="020B0604020202020204" pitchFamily="34" charset="0"/>
              </a:rPr>
              <a:t>in </a:t>
            </a:r>
            <a:r>
              <a:rPr lang="en-US" sz="700" dirty="0">
                <a:latin typeface="Helvetica" panose="020B0604020202020204" pitchFamily="34" charset="0"/>
                <a:cs typeface="Helvetica" panose="020B0604020202020204" pitchFamily="34" charset="0"/>
              </a:rPr>
              <a:t>2015 and engaged in </a:t>
            </a:r>
            <a:r>
              <a:rPr lang="en-US" sz="700" dirty="0" smtClean="0">
                <a:latin typeface="Helvetica" panose="020B0604020202020204" pitchFamily="34" charset="0"/>
                <a:cs typeface="Helvetica" panose="020B0604020202020204" pitchFamily="34" charset="0"/>
              </a:rPr>
              <a:t>care. Engaged </a:t>
            </a:r>
            <a:r>
              <a:rPr lang="en-US" sz="700" dirty="0">
                <a:latin typeface="Helvetica" panose="020B0604020202020204" pitchFamily="34" charset="0"/>
                <a:cs typeface="Helvetica" panose="020B0604020202020204" pitchFamily="34" charset="0"/>
              </a:rPr>
              <a:t>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Philadelphia Department of Public Health, AIDS Activities Coordinating Office</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58064"/>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4" name="TextBox 13"/>
          <p:cNvSpPr txBox="1"/>
          <p:nvPr/>
        </p:nvSpPr>
        <p:spPr>
          <a:xfrm>
            <a:off x="303028" y="1834882"/>
            <a:ext cx="2362200" cy="1200329"/>
          </a:xfrm>
          <a:prstGeom prst="rect">
            <a:avLst/>
          </a:prstGeom>
          <a:noFill/>
        </p:spPr>
        <p:txBody>
          <a:bodyPr wrap="square" rtlCol="0">
            <a:spAutoFit/>
          </a:bodyPr>
          <a:lstStyle/>
          <a:p>
            <a:pPr fontAlgn="auto">
              <a:spcAft>
                <a:spcPts val="0"/>
              </a:spcAft>
              <a:defRPr/>
            </a:pPr>
            <a:r>
              <a:rPr lang="en-US" sz="1200" dirty="0" smtClean="0">
                <a:latin typeface="Helvetica" panose="020B0604020202020204" pitchFamily="34" charset="0"/>
                <a:cs typeface="Helvetica" panose="020B0604020202020204" pitchFamily="34" charset="0"/>
              </a:rPr>
              <a:t>Proportion of adults/adolescents </a:t>
            </a:r>
            <a:r>
              <a:rPr lang="en-US" sz="1200" dirty="0">
                <a:latin typeface="Helvetica" panose="020B0604020202020204" pitchFamily="34" charset="0"/>
                <a:cs typeface="Helvetica" panose="020B0604020202020204" pitchFamily="34" charset="0"/>
              </a:rPr>
              <a:t>living with diagnosed HIV infection in 2015, excluding those newly diagnosed in 2015, who had a suppressed HIV VL in 2015 and engaged in care. </a:t>
            </a:r>
          </a:p>
        </p:txBody>
      </p:sp>
      <p:sp>
        <p:nvSpPr>
          <p:cNvPr id="16" name="Title 1"/>
          <p:cNvSpPr txBox="1">
            <a:spLocks/>
          </p:cNvSpPr>
          <p:nvPr/>
        </p:nvSpPr>
        <p:spPr>
          <a:xfrm>
            <a:off x="2362200" y="49838"/>
            <a:ext cx="6781800" cy="1020763"/>
          </a:xfrm>
          <a:prstGeom prst="rect">
            <a:avLst/>
          </a:prstGeom>
        </p:spPr>
        <p:txBody>
          <a:bodyPr lIns="18288" rIns="18288" anchor="ctr">
            <a:normAutofit fontScale="92500" lnSpcReduction="200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1800" b="1" dirty="0">
                <a:effectLst/>
              </a:rPr>
              <a:t>HIV Viral Load Suppression </a:t>
            </a:r>
            <a:r>
              <a:rPr lang="en-US" sz="1800" b="1" dirty="0" smtClean="0">
                <a:effectLst/>
              </a:rPr>
              <a:t>among those Engaged </a:t>
            </a:r>
          </a:p>
          <a:p>
            <a:pPr fontAlgn="auto">
              <a:spcAft>
                <a:spcPts val="0"/>
              </a:spcAft>
              <a:defRPr/>
            </a:pPr>
            <a:r>
              <a:rPr lang="en-US" sz="1800" b="1" dirty="0" smtClean="0">
                <a:effectLst/>
              </a:rPr>
              <a:t>in Care, who were Living with Diagnosed HIV Infection </a:t>
            </a:r>
          </a:p>
          <a:p>
            <a:pPr fontAlgn="auto">
              <a:spcAft>
                <a:spcPts val="0"/>
              </a:spcAft>
              <a:defRPr/>
            </a:pPr>
            <a:r>
              <a:rPr lang="en-US" sz="1800" b="1" dirty="0" smtClean="0">
                <a:effectLst/>
              </a:rPr>
              <a:t>in 2015, Excluding those Newly Diagnosed in 2015, </a:t>
            </a:r>
          </a:p>
          <a:p>
            <a:pPr fontAlgn="auto">
              <a:spcAft>
                <a:spcPts val="0"/>
              </a:spcAft>
              <a:defRPr/>
            </a:pPr>
            <a:r>
              <a:rPr lang="en-US" sz="1800" b="1" dirty="0" smtClean="0">
                <a:effectLst/>
              </a:rPr>
              <a:t>by Zip Code, Philadelphia, PA </a:t>
            </a:r>
            <a:endParaRPr lang="en-US" sz="1800" b="1" dirty="0">
              <a:effectLst/>
            </a:endParaRPr>
          </a:p>
        </p:txBody>
      </p:sp>
      <p:grpSp>
        <p:nvGrpSpPr>
          <p:cNvPr id="18" name="Group 17"/>
          <p:cNvGrpSpPr/>
          <p:nvPr/>
        </p:nvGrpSpPr>
        <p:grpSpPr>
          <a:xfrm>
            <a:off x="304800" y="3082925"/>
            <a:ext cx="152400" cy="1676400"/>
            <a:chOff x="304800" y="3082925"/>
            <a:chExt cx="152400" cy="1676400"/>
          </a:xfrm>
        </p:grpSpPr>
        <p:sp>
          <p:nvSpPr>
            <p:cNvPr id="20" name="Rectangle 1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TextBox 1"/>
          <p:cNvSpPr txBox="1">
            <a:spLocks noChangeArrowheads="1"/>
          </p:cNvSpPr>
          <p:nvPr/>
        </p:nvSpPr>
        <p:spPr bwMode="auto">
          <a:xfrm>
            <a:off x="452120" y="2979842"/>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a:t>
            </a:r>
            <a:r>
              <a:rPr lang="en-US" dirty="0" smtClean="0">
                <a:latin typeface="Helvetica" pitchFamily="34" charset="0"/>
                <a:cs typeface="Helvetica" pitchFamily="34" charset="0"/>
              </a:rPr>
              <a:t>0-100 %</a:t>
            </a:r>
          </a:p>
          <a:p>
            <a:r>
              <a:rPr lang="en-US" dirty="0">
                <a:latin typeface="Helvetica" pitchFamily="34" charset="0"/>
                <a:cs typeface="Helvetica" pitchFamily="34" charset="0"/>
              </a:rPr>
              <a:t>7</a:t>
            </a:r>
            <a:r>
              <a:rPr lang="en-US" dirty="0" smtClean="0">
                <a:latin typeface="Helvetica" pitchFamily="34" charset="0"/>
                <a:cs typeface="Helvetica" pitchFamily="34" charset="0"/>
              </a:rPr>
              <a:t>0-79 %</a:t>
            </a:r>
          </a:p>
          <a:p>
            <a:r>
              <a:rPr lang="en-US" dirty="0" smtClean="0">
                <a:latin typeface="Helvetica" pitchFamily="34" charset="0"/>
                <a:cs typeface="Helvetica" pitchFamily="34" charset="0"/>
              </a:rPr>
              <a:t>60-69 %</a:t>
            </a:r>
          </a:p>
          <a:p>
            <a:r>
              <a:rPr lang="en-US" dirty="0" smtClean="0">
                <a:latin typeface="Helvetica" pitchFamily="34" charset="0"/>
                <a:cs typeface="Helvetica" pitchFamily="34" charset="0"/>
              </a:rPr>
              <a:t>50-59 %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2971800" y="1400242"/>
            <a:ext cx="4648200" cy="4218309"/>
          </a:xfrm>
          <a:prstGeom prst="rect">
            <a:avLst/>
          </a:prstGeom>
        </p:spPr>
      </p:pic>
    </p:spTree>
    <p:extLst>
      <p:ext uri="{BB962C8B-B14F-4D97-AF65-F5344CB8AC3E}">
        <p14:creationId xmlns:p14="http://schemas.microsoft.com/office/powerpoint/2010/main" val="16647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2201</Words>
  <Application>Microsoft Office PowerPoint</Application>
  <PresentationFormat>On-screen Show (4:3)</PresentationFormat>
  <Paragraphs>213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Segoe UI</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Broadnax, Danielle</cp:lastModifiedBy>
  <cp:revision>93</cp:revision>
  <dcterms:created xsi:type="dcterms:W3CDTF">2013-11-26T00:51:14Z</dcterms:created>
  <dcterms:modified xsi:type="dcterms:W3CDTF">2017-02-23T18:25:11Z</dcterms:modified>
</cp:coreProperties>
</file>