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0" r:id="rId4"/>
    <p:sldId id="290" r:id="rId5"/>
    <p:sldId id="281" r:id="rId6"/>
    <p:sldId id="282" r:id="rId7"/>
    <p:sldId id="283" r:id="rId8"/>
    <p:sldId id="292" r:id="rId9"/>
    <p:sldId id="285" r:id="rId10"/>
    <p:sldId id="284" r:id="rId11"/>
    <p:sldId id="286"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129" autoAdjust="0"/>
  </p:normalViewPr>
  <p:slideViewPr>
    <p:cSldViewPr>
      <p:cViewPr varScale="1">
        <p:scale>
          <a:sx n="94" d="100"/>
          <a:sy n="94" d="100"/>
        </p:scale>
        <p:origin x="2100" y="84"/>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C90A-380E-4FAC-9D54-69B16540883E}" type="datetimeFigureOut">
              <a:rPr lang="en-US" smtClean="0"/>
              <a:pPr/>
              <a:t>3/3/2017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4C5D-ED2F-454E-B746-A9B376FA7B88}" type="slidenum">
              <a:rPr lang="en-US" smtClean="0"/>
              <a:pPr/>
              <a:t>‹#›</a:t>
            </a:fld>
            <a:endParaRPr lang="en-US"/>
          </a:p>
        </p:txBody>
      </p:sp>
    </p:spTree>
    <p:extLst>
      <p:ext uri="{BB962C8B-B14F-4D97-AF65-F5344CB8AC3E}">
        <p14:creationId xmlns:p14="http://schemas.microsoft.com/office/powerpoint/2010/main" val="14143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Aft>
                <a:spcPct val="0"/>
              </a:spcAft>
            </a:pPr>
            <a:endParaRPr lang="en-US" dirty="0" smtClean="0">
              <a:sym typeface="Segoe U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1</a:t>
            </a:fld>
            <a:endParaRPr lang="en-US"/>
          </a:p>
        </p:txBody>
      </p:sp>
    </p:spTree>
    <p:extLst>
      <p:ext uri="{BB962C8B-B14F-4D97-AF65-F5344CB8AC3E}">
        <p14:creationId xmlns:p14="http://schemas.microsoft.com/office/powerpoint/2010/main" val="144909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living with diagnosed HIV infection in 2015, excluding those newly diagnosed in 2015, who had a suppressed HIV VL in 2015.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10</a:t>
            </a:fld>
            <a:endParaRPr lang="en-US">
              <a:solidFill>
                <a:srgbClr val="000000"/>
              </a:solidFill>
            </a:endParaRPr>
          </a:p>
        </p:txBody>
      </p:sp>
    </p:spTree>
    <p:extLst>
      <p:ext uri="{BB962C8B-B14F-4D97-AF65-F5344CB8AC3E}">
        <p14:creationId xmlns:p14="http://schemas.microsoft.com/office/powerpoint/2010/main" val="30693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auto" latinLnBrk="0" hangingPunct="0">
              <a:lnSpc>
                <a:spcPct val="100000"/>
              </a:lnSpc>
              <a:spcBef>
                <a:spcPct val="30000"/>
              </a:spcBef>
              <a:spcAft>
                <a:spcPts val="0"/>
              </a:spcAft>
              <a:buClrTx/>
              <a:buSzTx/>
              <a:buFontTx/>
              <a:buNone/>
              <a:tabLst/>
              <a:defRPr/>
            </a:pPr>
            <a:r>
              <a:rPr lang="en-US" sz="1200" b="0" dirty="0" smtClean="0"/>
              <a:t>The HIV Care Continuum Among Those Newly Diagnosed with HIV, by Demographic Groups, Texas, 2010-2014</a:t>
            </a:r>
          </a:p>
          <a:p>
            <a:pPr fontAlgn="auto">
              <a:spcAft>
                <a:spcPts val="0"/>
              </a:spcAft>
              <a:defRPr/>
            </a:pP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color within each box corresponds to the most frequent category of the outcome at the Ward level for each sub-group. The categories for new HIV diagnoses were created from the overall data, therefore no mode exists (gray box).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r>
              <a:rPr lang="en-US" sz="800" dirty="0" smtClean="0">
                <a:latin typeface="Helvetica" pitchFamily="34" charset="0"/>
              </a:rPr>
              <a:t>1 New HIV diagnoses 2010-2014 per 100,000 persons </a:t>
            </a:r>
          </a:p>
          <a:p>
            <a:r>
              <a:rPr lang="en-US" sz="800" dirty="0" smtClean="0">
                <a:latin typeface="Helvetica" pitchFamily="34" charset="0"/>
              </a:rPr>
              <a:t>2 Proportion with AIDS within 3 months of diagnosis </a:t>
            </a:r>
          </a:p>
          <a:p>
            <a:r>
              <a:rPr lang="en-US" sz="800" dirty="0" smtClean="0">
                <a:latin typeface="Helvetica" pitchFamily="34" charset="0"/>
              </a:rPr>
              <a:t>3 Proportion with a CD4 or viral load within 1 months of diagnosis </a:t>
            </a:r>
          </a:p>
          <a:p>
            <a:r>
              <a:rPr lang="en-US" sz="800" dirty="0" smtClean="0">
                <a:latin typeface="Helvetica" pitchFamily="34" charset="0"/>
              </a:rPr>
              <a:t>4 Proportion with a CD4 or viral load in 2015 </a:t>
            </a:r>
          </a:p>
          <a:p>
            <a:r>
              <a:rPr lang="en-US" sz="800" dirty="0" smtClean="0">
                <a:latin typeface="Helvetica" pitchFamily="34" charset="0"/>
              </a:rPr>
              <a:t>5 Proportion with suppressed HIV viral load in 2015 </a:t>
            </a:r>
          </a:p>
          <a:p>
            <a:pPr fontAlgn="auto">
              <a:spcAft>
                <a:spcPts val="0"/>
              </a:spcAft>
              <a:defRPr/>
            </a:pPr>
            <a:endParaRPr lang="en-US" sz="1200" b="0" dirty="0" smtClean="0">
              <a:solidFill>
                <a:srgbClr val="000000"/>
              </a:solidFill>
              <a:cs typeface="Arial" pitchFamily="34" charset="0"/>
            </a:endParaRP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319638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xfrm>
            <a:off x="1143000" y="685800"/>
            <a:ext cx="4572000" cy="3429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61795" name="Notes Placeholder 2"/>
          <p:cNvSpPr>
            <a:spLocks noGrp="1"/>
          </p:cNvSpPr>
          <p:nvPr>
            <p:ph type="body" idx="1"/>
          </p:nvPr>
        </p:nvSpPr>
        <p:spPr bwMode="auto">
          <a:xfrm>
            <a:off x="685800" y="4343400"/>
            <a:ext cx="5486400" cy="433705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80963" eaLnBrk="1" hangingPunct="1">
              <a:spcBef>
                <a:spcPct val="0"/>
              </a:spcBef>
            </a:pPr>
            <a:r>
              <a:rPr lang="en-US" dirty="0" smtClean="0"/>
              <a:t>HIV care</a:t>
            </a:r>
            <a:r>
              <a:rPr lang="en-US" baseline="0" dirty="0" smtClean="0"/>
              <a:t> continuum </a:t>
            </a:r>
            <a:r>
              <a:rPr lang="en-US" dirty="0" smtClean="0"/>
              <a:t>data on </a:t>
            </a:r>
            <a:r>
              <a:rPr lang="en-US" dirty="0" err="1" smtClean="0"/>
              <a:t>HIVContinuum</a:t>
            </a:r>
            <a:r>
              <a:rPr lang="en-US" dirty="0" smtClean="0"/>
              <a:t> may differ slightly from data released by local HIV surveillance programs because of different analysis criteria</a:t>
            </a:r>
            <a:r>
              <a:rPr lang="en-US" baseline="0" dirty="0" smtClean="0"/>
              <a:t> and indicator definitions</a:t>
            </a:r>
            <a:r>
              <a:rPr lang="en-US" dirty="0" smtClean="0"/>
              <a:t>. </a:t>
            </a:r>
          </a:p>
          <a:p>
            <a:pPr marL="80963" eaLnBrk="1" hangingPunct="1">
              <a:spcBef>
                <a:spcPct val="0"/>
              </a:spcBef>
              <a:buFontTx/>
              <a:buChar char="•"/>
            </a:pPr>
            <a:endParaRPr lang="en-US" dirty="0" smtClean="0"/>
          </a:p>
          <a:p>
            <a:pPr marL="80963" eaLnBrk="1" hangingPunct="1">
              <a:spcBef>
                <a:spcPct val="0"/>
              </a:spcBef>
            </a:pPr>
            <a:r>
              <a:rPr lang="en-US" sz="1100" dirty="0" err="1" smtClean="0">
                <a:cs typeface="Calibri" pitchFamily="34" charset="0"/>
                <a:sym typeface="Segoe UI" pitchFamily="34" charset="0"/>
              </a:rPr>
              <a:t>HIVContinuum</a:t>
            </a:r>
            <a:r>
              <a:rPr lang="en-US" sz="1100" dirty="0" smtClean="0">
                <a:cs typeface="Calibri" pitchFamily="34" charset="0"/>
                <a:sym typeface="Segoe UI" pitchFamily="34" charset="0"/>
              </a:rPr>
              <a:t> maps do not reflect undiagnosed cases.</a:t>
            </a:r>
          </a:p>
          <a:p>
            <a:pPr marL="80963" eaLnBrk="1" hangingPunct="1">
              <a:spcBef>
                <a:spcPct val="0"/>
              </a:spcBef>
              <a:buFontTx/>
              <a:buNone/>
            </a:pPr>
            <a:endParaRPr lang="en-US" dirty="0" smtClean="0"/>
          </a:p>
          <a:p>
            <a:pPr eaLnBrk="1" hangingPunct="1">
              <a:spcAft>
                <a:spcPct val="0"/>
              </a:spcAft>
              <a:buFont typeface="Arial" pitchFamily="34" charset="0"/>
              <a:buNone/>
            </a:pPr>
            <a:r>
              <a:rPr lang="en-US" sz="1200" dirty="0" smtClean="0"/>
              <a:t>As is standard in the display of health statistics, data generated from a numerator less than 12 are considered unstable and should be interpreted with caution – this situation occurs frequently with HIV care continuum mapping at this level of detail.</a:t>
            </a:r>
          </a:p>
          <a:p>
            <a:pPr eaLnBrk="1" hangingPunct="1">
              <a:spcAft>
                <a:spcPct val="0"/>
              </a:spcAft>
              <a:buFont typeface="Arial" pitchFamily="34" charset="0"/>
              <a:buNone/>
            </a:pPr>
            <a:endParaRPr lang="en-US" sz="1200" dirty="0" smtClean="0">
              <a:sym typeface="Segoe UI" pitchFamily="34" charset="0"/>
            </a:endParaRPr>
          </a:p>
          <a:p>
            <a:pPr eaLnBrk="1" hangingPunct="1">
              <a:spcAft>
                <a:spcPct val="0"/>
              </a:spcAft>
              <a:buFont typeface="Arial" pitchFamily="34" charset="0"/>
              <a:buNone/>
            </a:pPr>
            <a:r>
              <a:rPr lang="en-US" sz="1200" dirty="0" smtClean="0"/>
              <a:t>The case definitions and data systems for new HIV diagnoses and late HIV diagnoses are standard in HIV case surveillance, but standardization for the other indicators used here is still a work-in-progress.</a:t>
            </a:r>
          </a:p>
          <a:p>
            <a:pPr eaLnBrk="1" hangingPunct="1">
              <a:spcAft>
                <a:spcPct val="0"/>
              </a:spcAft>
              <a:buFont typeface="Arial" pitchFamily="34" charset="0"/>
              <a:buNone/>
            </a:pPr>
            <a:endParaRPr lang="en-US" sz="1200" dirty="0" smtClean="0">
              <a:sym typeface="Segoe UI" pitchFamily="34" charset="0"/>
            </a:endParaRPr>
          </a:p>
          <a:p>
            <a:pPr marL="0" marR="0" lvl="0" indent="0" algn="l" defTabSz="914400" rtl="0" eaLnBrk="1" fontAlgn="auto" latinLnBrk="0" hangingPunct="1">
              <a:lnSpc>
                <a:spcPct val="100000"/>
              </a:lnSpc>
              <a:spcBef>
                <a:spcPts val="0"/>
              </a:spcBef>
              <a:spcAft>
                <a:spcPct val="0"/>
              </a:spcAft>
              <a:buClrTx/>
              <a:buSzTx/>
              <a:buFont typeface="Arial" pitchFamily="34" charset="0"/>
              <a:buNone/>
              <a:tabLst/>
              <a:defRPr/>
            </a:pPr>
            <a:r>
              <a:rPr lang="en-US" b="0" dirty="0" smtClean="0"/>
              <a:t>More information about data methods and sources can be found at HIVContinuum.org.</a:t>
            </a:r>
          </a:p>
          <a:p>
            <a:pPr eaLnBrk="1" hangingPunct="1">
              <a:spcAft>
                <a:spcPct val="0"/>
              </a:spcAft>
              <a:buFont typeface="Arial" pitchFamily="34" charset="0"/>
              <a:buNone/>
            </a:pPr>
            <a:endParaRPr lang="en-US" sz="1200" dirty="0" smtClean="0">
              <a:sym typeface="Segoe UI" pitchFamily="34" charset="0"/>
            </a:endParaRPr>
          </a:p>
        </p:txBody>
      </p:sp>
    </p:spTree>
    <p:extLst>
      <p:ext uri="{BB962C8B-B14F-4D97-AF65-F5344CB8AC3E}">
        <p14:creationId xmlns:p14="http://schemas.microsoft.com/office/powerpoint/2010/main" val="63226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13</a:t>
            </a:fld>
            <a:endParaRPr lang="en-US"/>
          </a:p>
        </p:txBody>
      </p:sp>
    </p:spTree>
    <p:extLst>
      <p:ext uri="{BB962C8B-B14F-4D97-AF65-F5344CB8AC3E}">
        <p14:creationId xmlns:p14="http://schemas.microsoft.com/office/powerpoint/2010/main" val="388863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A4C5D-ED2F-454E-B746-A9B376FA7B88}" type="slidenum">
              <a:rPr lang="en-US" smtClean="0"/>
              <a:pPr/>
              <a:t>2</a:t>
            </a:fld>
            <a:endParaRPr lang="en-US"/>
          </a:p>
        </p:txBody>
      </p:sp>
    </p:spTree>
    <p:extLst>
      <p:ext uri="{BB962C8B-B14F-4D97-AF65-F5344CB8AC3E}">
        <p14:creationId xmlns:p14="http://schemas.microsoft.com/office/powerpoint/2010/main" val="11056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txBody>
          <a:bodyPr/>
          <a:lstStyle/>
          <a:p>
            <a:pPr marL="79365" eaLnBrk="1" fontAlgn="auto" hangingPunct="1">
              <a:lnSpc>
                <a:spcPct val="90000"/>
              </a:lnSpc>
              <a:spcBef>
                <a:spcPts val="0"/>
              </a:spcBef>
              <a:spcAft>
                <a:spcPts val="0"/>
              </a:spcAf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uses data from trusted sources to populate its interactive maps.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County and County data come directly from jurisdictions’ health departments. </a:t>
            </a:r>
          </a:p>
          <a:p>
            <a:pPr marL="79365" eaLnBrk="1" fontAlgn="auto" hangingPunct="1">
              <a:lnSpc>
                <a:spcPct val="90000"/>
              </a:lnSpc>
              <a:spcBef>
                <a:spcPts val="0"/>
              </a:spcBef>
              <a:spcAft>
                <a:spcPts val="0"/>
              </a:spcAft>
              <a:defRPr/>
            </a:pPr>
            <a:endParaRPr lang="en-US" dirty="0" smtClean="0">
              <a:solidFill>
                <a:srgbClr val="000000"/>
              </a:solidFill>
              <a:cs typeface="Calibri" pitchFamily="34" charset="0"/>
              <a:sym typeface="Calibri" pitchFamily="34" charset="0"/>
            </a:endParaRPr>
          </a:p>
          <a:p>
            <a:pPr marL="79365" eaLnBrk="1" fontAlgn="auto" hangingPunct="1">
              <a:lnSpc>
                <a:spcPct val="90000"/>
              </a:lnSpc>
              <a:spcBef>
                <a:spcPts val="0"/>
              </a:spcBef>
              <a:spcAft>
                <a:spcPts val="0"/>
              </a:spcAft>
              <a:defRPr/>
            </a:pPr>
            <a:r>
              <a:rPr lang="en-US" dirty="0" smtClean="0">
                <a:solidFill>
                  <a:srgbClr val="000000"/>
                </a:solidFill>
                <a:cs typeface="Calibri" pitchFamily="34" charset="0"/>
                <a:sym typeface="Calibri" pitchFamily="34" charset="0"/>
              </a:rPr>
              <a:t>The following indicators of the HIV</a:t>
            </a:r>
            <a:r>
              <a:rPr lang="en-US" baseline="0" dirty="0" smtClean="0">
                <a:solidFill>
                  <a:srgbClr val="000000"/>
                </a:solidFill>
                <a:cs typeface="Calibri" pitchFamily="34" charset="0"/>
                <a:sym typeface="Calibri" pitchFamily="34" charset="0"/>
              </a:rPr>
              <a:t> care continuum are mapped overall and by gender, race/ethnicity, and age group: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New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Late HIV Diagnoses</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Linkage to HIV Care</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Engagement in HIV Care </a:t>
            </a:r>
          </a:p>
          <a:p>
            <a:pPr marL="250815" indent="-171450" eaLnBrk="1" fontAlgn="auto" hangingPunct="1">
              <a:lnSpc>
                <a:spcPct val="90000"/>
              </a:lnSpc>
              <a:spcBef>
                <a:spcPts val="0"/>
              </a:spcBef>
              <a:spcAft>
                <a:spcPts val="0"/>
              </a:spcAft>
              <a:buFont typeface="Arial" pitchFamily="34" charset="0"/>
              <a:buChar char="•"/>
              <a:defRPr/>
            </a:pPr>
            <a:r>
              <a:rPr lang="en-US" baseline="0" dirty="0" smtClean="0">
                <a:solidFill>
                  <a:srgbClr val="000000"/>
                </a:solidFill>
                <a:cs typeface="Calibri" pitchFamily="34" charset="0"/>
                <a:sym typeface="Calibri" pitchFamily="34" charset="0"/>
              </a:rPr>
              <a:t>HIV Viral Suppression (of those engaged in care and of people living with HIV)</a:t>
            </a:r>
            <a:endParaRPr lang="en-US" dirty="0">
              <a:solidFill>
                <a:srgbClr val="000000"/>
              </a:solidFill>
              <a:cs typeface="Calibri" pitchFamily="34" charset="0"/>
              <a:sym typeface="Calibri" pitchFamily="34" charset="0"/>
            </a:endParaRPr>
          </a:p>
        </p:txBody>
      </p:sp>
    </p:spTree>
    <p:extLst>
      <p:ext uri="{BB962C8B-B14F-4D97-AF65-F5344CB8AC3E}">
        <p14:creationId xmlns:p14="http://schemas.microsoft.com/office/powerpoint/2010/main" val="290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88" marR="0" indent="0" algn="l" defTabSz="914400" rtl="0" eaLnBrk="1" fontAlgn="base" latinLnBrk="0" hangingPunct="1">
              <a:lnSpc>
                <a:spcPct val="100000"/>
              </a:lnSpc>
              <a:spcBef>
                <a:spcPct val="0"/>
              </a:spcBef>
              <a:spcAft>
                <a:spcPct val="0"/>
              </a:spcAft>
              <a:buClrTx/>
              <a:buSzTx/>
              <a:buFontTx/>
              <a:buNone/>
              <a:tabLst/>
              <a:defRPr/>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play a direct role in supporting the National HIV/AIDS Strategy goals. The President</a:t>
            </a:r>
            <a:r>
              <a:rPr lang="en-US" baseline="0" dirty="0" smtClean="0">
                <a:solidFill>
                  <a:srgbClr val="000000"/>
                </a:solidFill>
                <a:cs typeface="Calibri" pitchFamily="34" charset="0"/>
                <a:sym typeface="Calibri" pitchFamily="34" charset="0"/>
              </a:rPr>
              <a:t> of the United States called for acceleration of our progress on the National Strategy through an initiative focused on the HIV care continuum. </a:t>
            </a:r>
            <a:endParaRPr lang="en-US" dirty="0" smtClean="0">
              <a:solidFill>
                <a:srgbClr val="000000"/>
              </a:solidFill>
              <a:cs typeface="Calibri" pitchFamily="34" charset="0"/>
              <a:sym typeface="Calibri" pitchFamily="34" charset="0"/>
            </a:endParaRP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images can increase a community’s awareness of the problem and lead directly to more action to prevent new HIV infections and</a:t>
            </a:r>
            <a:r>
              <a:rPr lang="en-US" baseline="0" dirty="0" smtClean="0">
                <a:solidFill>
                  <a:srgbClr val="000000"/>
                </a:solidFill>
                <a:cs typeface="Calibri" pitchFamily="34" charset="0"/>
                <a:sym typeface="Calibri" pitchFamily="34" charset="0"/>
              </a:rPr>
              <a:t> improve HIV diagnosis, care, and treatment</a:t>
            </a:r>
            <a:r>
              <a:rPr lang="en-US" dirty="0" smtClean="0">
                <a:solidFill>
                  <a:srgbClr val="000000"/>
                </a:solidFill>
                <a:cs typeface="Calibri" pitchFamily="34" charset="0"/>
                <a:sym typeface="Calibri" pitchFamily="34" charset="0"/>
              </a:rPr>
              <a:t>.   </a:t>
            </a:r>
          </a:p>
          <a:p>
            <a:pPr marL="77788" eaLnBrk="1" hangingPunct="1">
              <a:spcBef>
                <a:spcPct val="0"/>
              </a:spcBef>
            </a:pPr>
            <a:endParaRPr lang="en-US" dirty="0" smtClean="0">
              <a:solidFill>
                <a:srgbClr val="000000"/>
              </a:solidFill>
              <a:cs typeface="Calibri" pitchFamily="34" charset="0"/>
              <a:sym typeface="Calibri" pitchFamily="34" charset="0"/>
            </a:endParaRPr>
          </a:p>
          <a:p>
            <a:pPr marL="77788" eaLnBrk="1" hangingPunct="1">
              <a:spcBef>
                <a:spcPct val="0"/>
              </a:spcBef>
            </a:pPr>
            <a:r>
              <a:rPr lang="en-US" dirty="0" err="1" smtClean="0">
                <a:solidFill>
                  <a:srgbClr val="000000"/>
                </a:solidFill>
                <a:cs typeface="Calibri" pitchFamily="34" charset="0"/>
                <a:sym typeface="Calibri" pitchFamily="34" charset="0"/>
              </a:rPr>
              <a:t>HIVContinuum</a:t>
            </a:r>
            <a:r>
              <a:rPr lang="en-US" dirty="0" smtClean="0">
                <a:solidFill>
                  <a:srgbClr val="000000"/>
                </a:solidFill>
                <a:cs typeface="Calibri" pitchFamily="34" charset="0"/>
                <a:sym typeface="Calibri" pitchFamily="34" charset="0"/>
              </a:rPr>
              <a:t> can also be a resource to identify areas and populations most highly affected by HIV, and where HIV prevention, care, and treatment resources may be most needed and most impactful. </a:t>
            </a:r>
          </a:p>
          <a:p>
            <a:pPr marL="77788" eaLnBrk="1" hangingPunct="1">
              <a:spcBef>
                <a:spcPct val="0"/>
              </a:spcBef>
            </a:pPr>
            <a:endParaRPr lang="en-US" dirty="0" smtClean="0">
              <a:solidFill>
                <a:srgbClr val="000000"/>
              </a:solidFill>
              <a:cs typeface="Calibri" pitchFamily="34" charset="0"/>
              <a:sym typeface="Calibri" pitchFamily="34" charset="0"/>
            </a:endParaRPr>
          </a:p>
        </p:txBody>
      </p:sp>
      <p:sp>
        <p:nvSpPr>
          <p:cNvPr id="4" name="Slide Number Placeholder 3"/>
          <p:cNvSpPr>
            <a:spLocks noGrp="1"/>
          </p:cNvSpPr>
          <p:nvPr>
            <p:ph type="sldNum" sz="quarter" idx="10"/>
          </p:nvPr>
        </p:nvSpPr>
        <p:spPr/>
        <p:txBody>
          <a:bodyPr/>
          <a:lstStyle/>
          <a:p>
            <a:fld id="{741A4C5D-ED2F-454E-B746-A9B376FA7B88}" type="slidenum">
              <a:rPr lang="en-US" smtClean="0"/>
              <a:pPr/>
              <a:t>4</a:t>
            </a:fld>
            <a:endParaRPr lang="en-US"/>
          </a:p>
        </p:txBody>
      </p:sp>
    </p:spTree>
    <p:extLst>
      <p:ext uri="{BB962C8B-B14F-4D97-AF65-F5344CB8AC3E}">
        <p14:creationId xmlns:p14="http://schemas.microsoft.com/office/powerpoint/2010/main" val="59375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2400" b="0" dirty="0" smtClean="0"/>
              <a:t>Five-year risk of new HIV diagnosis, by County, Texas, 2010-2014</a:t>
            </a:r>
            <a:r>
              <a:rPr lang="en-US" b="0" dirty="0" smtClean="0"/>
              <a:t>
This map shows the reported County-level risk  of new HIV diagnosis during a 5-year period</a:t>
            </a:r>
            <a:r>
              <a:rPr lang="en-US" b="0" baseline="0" dirty="0" smtClean="0"/>
              <a:t> (2010-2014) </a:t>
            </a:r>
            <a:r>
              <a:rPr lang="en-US" b="0" dirty="0" smtClean="0"/>
              <a:t>per 100,000 population in </a:t>
            </a:r>
            <a:r>
              <a:rPr lang="en-US" b="0" u="none" dirty="0" smtClean="0"/>
              <a:t>2010</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 represent the 5-year (2010-2014) risk of new HIV diagnosis among the adult/adolescent population within each County. This indicator is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rate of new diagnosis. The numerator is the number of new HIV diagnoses between 2010-2014, inclusive, among those aged 13 years and older at diagnosis. The denominator for this proportion is the 2010 census population aged 13 years and older obtained from the U.S. Census Bureau.</a:t>
            </a:r>
          </a:p>
          <a:p>
            <a:pPr fontAlgn="auto">
              <a:spcAft>
                <a:spcPts val="0"/>
              </a:spcAft>
              <a:defRPr/>
            </a:pPr>
            <a:endParaRPr lang="en-US" sz="1200" b="0" dirty="0" smtClean="0"/>
          </a:p>
          <a:p>
            <a:pPr fontAlgn="auto">
              <a:spcAft>
                <a:spcPts val="0"/>
              </a:spcAft>
              <a:defRPr/>
            </a:pP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5</a:t>
            </a:fld>
            <a:endParaRPr lang="en-US">
              <a:solidFill>
                <a:srgbClr val="000000"/>
              </a:solidFill>
            </a:endParaRPr>
          </a:p>
        </p:txBody>
      </p:sp>
    </p:spTree>
    <p:extLst>
      <p:ext uri="{BB962C8B-B14F-4D97-AF65-F5344CB8AC3E}">
        <p14:creationId xmlns:p14="http://schemas.microsoft.com/office/powerpoint/2010/main" val="104657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map </a:t>
            </a:r>
            <a:r>
              <a:rPr lang="en-US" sz="1200" kern="1200" dirty="0" smtClean="0">
                <a:solidFill>
                  <a:schemeClr val="tx1"/>
                </a:solidFill>
                <a:effectLst/>
                <a:latin typeface="+mn-lt"/>
                <a:ea typeface="+mn-ea"/>
                <a:cs typeface="+mn-cs"/>
              </a:rPr>
              <a:t>represents the proportion of adults/adolescents diagnosed with HIV between 2010-2014 within each County who were diagnosed late in the HIV disease process. </a:t>
            </a:r>
            <a:endParaRPr lang="en-US" sz="2400" b="0" dirty="0" smtClean="0"/>
          </a:p>
          <a:p>
            <a:pPr fontAlgn="auto">
              <a:spcAft>
                <a:spcPts val="0"/>
              </a:spcAft>
              <a:defRPr/>
            </a:pPr>
            <a:endParaRPr lang="en-US" sz="2400" b="0" dirty="0" smtClean="0"/>
          </a:p>
          <a:p>
            <a:pPr fontAlgn="auto">
              <a:spcAft>
                <a:spcPts val="0"/>
              </a:spcAft>
              <a:defRPr/>
            </a:pPr>
            <a:r>
              <a:rPr lang="en-US" sz="2400" b="0" dirty="0" smtClean="0"/>
              <a:t>Late HIV diagnosis was defined as </a:t>
            </a:r>
            <a:r>
              <a:rPr lang="en-US" sz="2400" b="0" kern="1200" dirty="0" smtClean="0">
                <a:solidFill>
                  <a:schemeClr val="tx1"/>
                </a:solidFill>
                <a:effectLst/>
                <a:latin typeface="+mn-lt"/>
                <a:ea typeface="+mn-ea"/>
                <a:cs typeface="+mn-cs"/>
              </a:rPr>
              <a:t>immunologic or clinical AIDS (new CDC classification as A3, B3, or C1-C3) within 3 months of initial HIV diagnosis.</a:t>
            </a:r>
            <a:endParaRPr lang="en-US" sz="2400" b="0" dirty="0" smtClean="0"/>
          </a:p>
          <a:p>
            <a:pPr fontAlgn="auto">
              <a:spcAft>
                <a:spcPts val="0"/>
              </a:spcAft>
              <a:defRPr/>
            </a:pPr>
            <a:r>
              <a:rPr lang="en-US" b="0"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6</a:t>
            </a:fld>
            <a:endParaRPr lang="en-US">
              <a:solidFill>
                <a:srgbClr val="000000"/>
              </a:solidFill>
            </a:endParaRPr>
          </a:p>
        </p:txBody>
      </p:sp>
    </p:spTree>
    <p:extLst>
      <p:ext uri="{BB962C8B-B14F-4D97-AF65-F5344CB8AC3E}">
        <p14:creationId xmlns:p14="http://schemas.microsoft.com/office/powerpoint/2010/main" val="252701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 represents the proportion of adults/adolescents diagnosed with HIV between 2010-2014 within each County who were linked to HIV care within 1 month of their diagnosis. </a:t>
            </a:r>
            <a:endParaRPr lang="en-US" sz="2400" dirty="0" smtClean="0"/>
          </a:p>
          <a:p>
            <a:pPr fontAlgn="auto">
              <a:spcAft>
                <a:spcPts val="0"/>
              </a:spcAft>
              <a:defRPr/>
            </a:pPr>
            <a:endParaRPr lang="en-US" sz="2400" dirty="0" smtClean="0"/>
          </a:p>
          <a:p>
            <a:pPr fontAlgn="auto">
              <a:spcAft>
                <a:spcPts val="0"/>
              </a:spcAft>
              <a:defRPr/>
            </a:pPr>
            <a:r>
              <a:rPr lang="en-US" sz="2400" kern="1200" dirty="0" smtClean="0">
                <a:solidFill>
                  <a:schemeClr val="tx1"/>
                </a:solidFill>
                <a:effectLst/>
                <a:latin typeface="+mn-lt"/>
                <a:ea typeface="+mn-ea"/>
                <a:cs typeface="+mn-cs"/>
              </a:rPr>
              <a:t>Data does not include tests</a:t>
            </a:r>
            <a:r>
              <a:rPr lang="en-US" sz="2400" kern="1200" baseline="0" dirty="0" smtClean="0">
                <a:solidFill>
                  <a:schemeClr val="tx1"/>
                </a:solidFill>
                <a:effectLst/>
                <a:latin typeface="+mn-lt"/>
                <a:ea typeface="+mn-ea"/>
                <a:cs typeface="+mn-cs"/>
              </a:rPr>
              <a:t> done on the same date as the HIV diagnosis. </a:t>
            </a:r>
            <a:endParaRPr lang="en-US" sz="2400" dirty="0" smtClean="0"/>
          </a:p>
          <a:p>
            <a:pPr fontAlgn="auto">
              <a:spcAft>
                <a:spcPts val="0"/>
              </a:spcAft>
              <a:defRPr/>
            </a:pPr>
            <a:r>
              <a:rPr lang="en-US" dirty="0" smtClean="0"/>
              <a:t>
</a:t>
            </a:r>
            <a:r>
              <a:rPr lang="en-US" sz="1200" dirty="0" smtClean="0"/>
              <a:t>New HIV diagnoses and late diagnoses indicators come from a mature HIV case surveillance system. </a:t>
            </a:r>
            <a:r>
              <a:rPr lang="en-US" sz="800" dirty="0" smtClean="0">
                <a:latin typeface="Helvetica" panose="020B0604020202020204" pitchFamily="34" charset="0"/>
                <a:cs typeface="Helvetica" panose="020B0604020202020204" pitchFamily="34" charset="0"/>
              </a:rPr>
              <a:t>Linkage to care, engagement in care, and viral suppression</a:t>
            </a:r>
            <a:r>
              <a:rPr lang="en-US" sz="1200" dirty="0" smtClean="0"/>
              <a:t> are new indicators and rapidly developing, and thus accuracy and completeness will improve over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7</a:t>
            </a:fld>
            <a:endParaRPr lang="en-US">
              <a:solidFill>
                <a:srgbClr val="000000"/>
              </a:solidFill>
            </a:endParaRPr>
          </a:p>
        </p:txBody>
      </p:sp>
    </p:spTree>
    <p:extLst>
      <p:ext uri="{BB962C8B-B14F-4D97-AF65-F5344CB8AC3E}">
        <p14:creationId xmlns:p14="http://schemas.microsoft.com/office/powerpoint/2010/main" val="180691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This map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proportion of adults/adolescents living with diagnosed HIV infection in 2015, excluding those newly diagnosed in 2015, who were engaged in care in 2015. </a:t>
            </a:r>
          </a:p>
          <a:p>
            <a:pPr fontAlgn="auto">
              <a:spcAft>
                <a:spcPts val="0"/>
              </a:spcAf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21152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125955" name="Notes Placeholder 2"/>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fontAlgn="auto">
              <a:spcAft>
                <a:spcPts val="0"/>
              </a:spcAft>
              <a:defRPr/>
            </a:pPr>
            <a:r>
              <a:rPr lang="en-US" sz="1200" kern="1200" dirty="0" smtClean="0">
                <a:solidFill>
                  <a:schemeClr val="tx1"/>
                </a:solidFill>
                <a:effectLst/>
                <a:latin typeface="+mn-lt"/>
                <a:ea typeface="+mn-ea"/>
                <a:cs typeface="+mn-cs"/>
              </a:rPr>
              <a:t>HIV Viral Load Suppression Among Those Engaged in Care: This value represents the proportion of adults/adolescents living with diagnosed HIV infection in 2015, excluding those newly diagnosed in 2015, who had a suppressed HIV VL in 2015 and engaged in care. </a:t>
            </a:r>
          </a:p>
          <a:p>
            <a:pPr fontAlgn="auto">
              <a:spcAft>
                <a:spcPts val="0"/>
              </a:spcAf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Engaged in care for this indicator is</a:t>
            </a:r>
            <a:r>
              <a:rPr lang="en-US" sz="2400" baseline="0" dirty="0" smtClean="0"/>
              <a:t> defined as having a </a:t>
            </a:r>
            <a:r>
              <a:rPr lang="en-GB" sz="1200" kern="1200" dirty="0" smtClean="0">
                <a:solidFill>
                  <a:schemeClr val="tx1"/>
                </a:solidFill>
                <a:effectLst/>
                <a:latin typeface="+mn-lt"/>
                <a:ea typeface="+mn-ea"/>
                <a:cs typeface="+mn-cs"/>
              </a:rPr>
              <a:t>most recent CD4 count or HIV viral load test in 2015</a:t>
            </a:r>
            <a:r>
              <a:rPr lang="en-US" sz="2400" baseline="0" dirty="0" smtClean="0"/>
              <a:t>. </a:t>
            </a:r>
          </a:p>
          <a:p>
            <a:pPr fontAlgn="auto">
              <a:spcAft>
                <a:spcPts val="0"/>
              </a:spcAft>
              <a:defRPr/>
            </a:pPr>
            <a:endParaRPr lang="en-US" sz="2400" b="0" dirty="0" smtClean="0"/>
          </a:p>
          <a:p>
            <a:pPr fontAlgn="auto">
              <a:spcAft>
                <a:spcPts val="0"/>
              </a:spcAft>
              <a:defRPr/>
            </a:pPr>
            <a:r>
              <a:rPr lang="en-US" sz="2400" b="0" dirty="0" smtClean="0"/>
              <a:t>HIV viral load suppression is defined as the</a:t>
            </a:r>
            <a:r>
              <a:rPr lang="en-US" sz="2400" b="0" baseline="0" dirty="0" smtClean="0"/>
              <a:t> most recent viral load </a:t>
            </a:r>
            <a:r>
              <a:rPr lang="en-US" sz="2400" b="0" u="sng" baseline="0" dirty="0" smtClean="0"/>
              <a:t>&lt;</a:t>
            </a:r>
            <a:r>
              <a:rPr lang="en-US" sz="2400" b="0" u="none" baseline="0" dirty="0" smtClean="0"/>
              <a:t> 200 copies/ml</a:t>
            </a:r>
            <a:r>
              <a:rPr lang="en-US" sz="2400" b="0" u="none" kern="1200" baseline="0" dirty="0" smtClean="0">
                <a:solidFill>
                  <a:schemeClr val="tx1"/>
                </a:solidFill>
                <a:effectLst/>
                <a:latin typeface="+mn-lt"/>
                <a:ea typeface="+mn-ea"/>
                <a:cs typeface="+mn-cs"/>
              </a:rPr>
              <a:t>. </a:t>
            </a:r>
            <a:endParaRPr lang="en-US" sz="2400" b="0" u="none" dirty="0" smtClean="0"/>
          </a:p>
          <a:p>
            <a:pPr fontAlgn="auto">
              <a:spcAft>
                <a:spcPts val="0"/>
              </a:spcAft>
              <a:defRPr/>
            </a:pPr>
            <a:r>
              <a:rPr lang="en-US" b="0" dirty="0" smtClean="0"/>
              <a:t>
</a:t>
            </a:r>
            <a:r>
              <a:rPr lang="en-US" sz="800" dirty="0" smtClean="0">
                <a:latin typeface="Helvetica" panose="020B0604020202020204" pitchFamily="34" charset="0"/>
                <a:cs typeface="Helvetica" panose="020B0604020202020204" pitchFamily="34" charset="0"/>
              </a:rPr>
              <a:t>New HIV diagnoses and late diagnoses indicators come from a mature HIV case surveillance system. Linkage to care, engagement in care, and viral suppression are new indicators and rapidly developing, and thus accuracy and completeness will improve over time. </a:t>
            </a:r>
          </a:p>
          <a:p>
            <a:pPr fontAlgn="auto">
              <a:spcAft>
                <a:spcPts val="0"/>
              </a:spcAft>
              <a:defRPr/>
            </a:pPr>
            <a:r>
              <a:rPr lang="en-US" b="0" dirty="0" smtClean="0"/>
              <a:t>
More information about data methods and sources can be found at HIVContinuum.org.</a:t>
            </a:r>
          </a:p>
        </p:txBody>
      </p:sp>
      <p:sp>
        <p:nvSpPr>
          <p:cNvPr id="125956"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CD7798-F393-4A29-A26C-1CB5BC4DE1AF}" type="slidenum">
              <a:rPr lang="en-US">
                <a:solidFill>
                  <a:srgbClr val="000000"/>
                </a:solidFill>
              </a:rPr>
              <a:pPr eaLnBrk="1" hangingPunct="1"/>
              <a:t>9</a:t>
            </a:fld>
            <a:endParaRPr lang="en-US">
              <a:solidFill>
                <a:srgbClr val="000000"/>
              </a:solidFill>
            </a:endParaRPr>
          </a:p>
        </p:txBody>
      </p:sp>
    </p:spTree>
    <p:extLst>
      <p:ext uri="{BB962C8B-B14F-4D97-AF65-F5344CB8AC3E}">
        <p14:creationId xmlns:p14="http://schemas.microsoft.com/office/powerpoint/2010/main" val="1471017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IV_Continuum_PPT_Title_Slide_v3.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ctrTitle"/>
          </p:nvPr>
        </p:nvSpPr>
        <p:spPr>
          <a:xfrm>
            <a:off x="685800" y="2130425"/>
            <a:ext cx="7772400" cy="1470025"/>
          </a:xfrm>
        </p:spPr>
        <p:txBody>
          <a:bodyPr>
            <a:noAutofit/>
          </a:bodyPr>
          <a:lstStyle>
            <a:lvl1pPr>
              <a:defRPr sz="4800" b="1">
                <a:solidFill>
                  <a:schemeClr val="bg1"/>
                </a:solidFill>
                <a:latin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HIV_Continuum_PPT_Copy_Slide_v4.png"/>
          <p:cNvPicPr>
            <a:picLocks noChangeAspect="1"/>
          </p:cNvPicPr>
          <p:nvPr userDrawn="1"/>
        </p:nvPicPr>
        <p:blipFill>
          <a:blip r:embed="rId2" cstate="print"/>
          <a:stretch>
            <a:fillRect/>
          </a:stretch>
        </p:blipFill>
        <p:spPr>
          <a:xfrm>
            <a:off x="0" y="0"/>
            <a:ext cx="9143999" cy="6858000"/>
          </a:xfrm>
          <a:prstGeom prst="rect">
            <a:avLst/>
          </a:prstGeom>
        </p:spPr>
      </p:pic>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b="1">
                <a:solidFill>
                  <a:schemeClr val="bg1"/>
                </a:solidFill>
                <a:latin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D3AE2F-4DA7-484F-9863-28ED1A332962}" type="datetimeFigureOut">
              <a:rPr lang="en-US" smtClean="0"/>
              <a:pPr/>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3/3/2017</a:t>
            </a:fld>
            <a:endParaRPr lang="en-US" dirty="0"/>
          </a:p>
        </p:txBody>
      </p:sp>
      <p:sp>
        <p:nvSpPr>
          <p:cNvPr id="4" name="Footer Placeholder 3"/>
          <p:cNvSpPr>
            <a:spLocks noGrp="1"/>
          </p:cNvSpPr>
          <p:nvPr>
            <p:ph type="ftr" sz="quarter" idx="11"/>
          </p:nvPr>
        </p:nvSpPr>
        <p:spPr/>
        <p:txBody>
          <a:bodyPr/>
          <a:lstStyle>
            <a:lvl1pPr>
              <a:defRPr>
                <a:latin typeface="Helvetica"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defRPr>
            </a:lvl1pPr>
          </a:lstStyle>
          <a:p>
            <a:fld id="{E2D3AE2F-4DA7-484F-9863-28ED1A332962}" type="datetimeFigureOut">
              <a:rPr lang="en-US" smtClean="0"/>
              <a:pPr/>
              <a:t>3/3/2017</a:t>
            </a:fld>
            <a:endParaRPr lang="en-US" dirty="0"/>
          </a:p>
        </p:txBody>
      </p:sp>
      <p:sp>
        <p:nvSpPr>
          <p:cNvPr id="3" name="Footer Placeholder 2"/>
          <p:cNvSpPr>
            <a:spLocks noGrp="1"/>
          </p:cNvSpPr>
          <p:nvPr>
            <p:ph type="ftr" sz="quarter" idx="11"/>
          </p:nvPr>
        </p:nvSpPr>
        <p:spPr/>
        <p:txBody>
          <a:bodyPr/>
          <a:lstStyle>
            <a:lvl1pPr>
              <a:defRPr sz="1200">
                <a:latin typeface="Helvetica"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defRPr>
            </a:lvl1pPr>
          </a:lstStyle>
          <a:p>
            <a:fld id="{6807043A-2C48-4F80-85FC-C2B9285345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AE2F-4DA7-484F-9863-28ED1A332962}" type="datetimeFigureOut">
              <a:rPr lang="en-US" smtClean="0"/>
              <a:pPr/>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D3AE2F-4DA7-484F-9863-28ED1A332962}" type="datetimeFigureOut">
              <a:rPr lang="en-US" smtClean="0"/>
              <a:pPr/>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07043A-2C48-4F80-85FC-C2B928534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HIV_Continuum_PPT_Copy_Slide_v4.png"/>
          <p:cNvPicPr>
            <a:picLocks noChangeAspect="1"/>
          </p:cNvPicPr>
          <p:nvPr userDrawn="1"/>
        </p:nvPicPr>
        <p:blipFill>
          <a:blip r:embed="rId12"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AE2F-4DA7-484F-9863-28ED1A332962}" type="datetimeFigureOut">
              <a:rPr lang="en-US" smtClean="0"/>
              <a:pPr/>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7043A-2C48-4F80-85FC-C2B928534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hivcontinuum.org/"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mailto:info@hivcontinu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Illustrating the HIV Care Continuum in U.S. Cities</a:t>
            </a:r>
            <a:endParaRPr lang="en-US" dirty="0"/>
          </a:p>
        </p:txBody>
      </p:sp>
      <p:sp>
        <p:nvSpPr>
          <p:cNvPr id="3" name="Subtitle 2"/>
          <p:cNvSpPr>
            <a:spLocks noGrp="1"/>
          </p:cNvSpPr>
          <p:nvPr>
            <p:ph type="subTitle" idx="1"/>
          </p:nvPr>
        </p:nvSpPr>
        <p:spPr/>
        <p:txBody>
          <a:bodyPr/>
          <a:lstStyle/>
          <a:p>
            <a:r>
              <a:rPr lang="en-US" dirty="0" smtClean="0"/>
              <a:t>Texas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fontAlgn="auto">
              <a:spcAft>
                <a:spcPts val="0"/>
              </a:spcAft>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had a suppressed HIV VL in 2015.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HIV Viral Load Suppression </a:t>
            </a:r>
            <a:r>
              <a:rPr lang="en-US" sz="2000" b="1" dirty="0" smtClean="0">
                <a:effectLst/>
              </a:rPr>
              <a:t>Among </a:t>
            </a:r>
            <a:r>
              <a:rPr lang="en-US" sz="2000" b="1" dirty="0">
                <a:effectLst/>
              </a:rPr>
              <a:t>Those </a:t>
            </a:r>
            <a:r>
              <a:rPr lang="en-US" sz="2000" b="1" dirty="0" smtClean="0">
                <a:effectLst/>
              </a:rPr>
              <a:t>Living with Diagnosed HIV Infection in 2015, Excluding Those Diagnosed in 2015, by County, Texas</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82600" y="298761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80-100 %</a:t>
            </a:r>
          </a:p>
          <a:p>
            <a:r>
              <a:rPr lang="en-US" dirty="0">
                <a:latin typeface="Helvetica" pitchFamily="34" charset="0"/>
                <a:cs typeface="Helvetica" pitchFamily="34" charset="0"/>
              </a:rPr>
              <a:t>5</a:t>
            </a:r>
            <a:r>
              <a:rPr lang="en-US" dirty="0" smtClean="0">
                <a:latin typeface="Helvetica" pitchFamily="34" charset="0"/>
                <a:cs typeface="Helvetica" pitchFamily="34" charset="0"/>
              </a:rPr>
              <a:t>0-79 </a:t>
            </a:r>
            <a:r>
              <a:rPr lang="en-US" dirty="0">
                <a:latin typeface="Helvetica" pitchFamily="34" charset="0"/>
                <a:cs typeface="Helvetica" pitchFamily="34" charset="0"/>
              </a:rPr>
              <a:t>%</a:t>
            </a:r>
          </a:p>
          <a:p>
            <a:r>
              <a:rPr lang="en-US" dirty="0" smtClean="0">
                <a:latin typeface="Helvetica" pitchFamily="34" charset="0"/>
                <a:cs typeface="Helvetica" pitchFamily="34" charset="0"/>
              </a:rPr>
              <a:t>40-49 </a:t>
            </a:r>
            <a:r>
              <a:rPr lang="en-US" dirty="0">
                <a:latin typeface="Helvetica" pitchFamily="34" charset="0"/>
                <a:cs typeface="Helvetica" pitchFamily="34" charset="0"/>
              </a:rPr>
              <a:t>%</a:t>
            </a:r>
          </a:p>
          <a:p>
            <a:r>
              <a:rPr lang="en-US" dirty="0" smtClean="0">
                <a:latin typeface="Helvetica" pitchFamily="34" charset="0"/>
                <a:cs typeface="Helvetica" pitchFamily="34" charset="0"/>
              </a:rPr>
              <a:t>30-39 </a:t>
            </a:r>
            <a:r>
              <a:rPr lang="en-US" dirty="0">
                <a:latin typeface="Helvetica" pitchFamily="34" charset="0"/>
                <a:cs typeface="Helvetica" pitchFamily="34" charset="0"/>
              </a:rPr>
              <a:t>%</a:t>
            </a:r>
          </a:p>
          <a:p>
            <a:r>
              <a:rPr lang="en-US" dirty="0">
                <a:latin typeface="Helvetica" pitchFamily="34" charset="0"/>
                <a:cs typeface="Helvetica" pitchFamily="34" charset="0"/>
              </a:rPr>
              <a:t>&lt;30 %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667000" y="1519524"/>
            <a:ext cx="4800600" cy="4144993"/>
          </a:xfrm>
          <a:prstGeom prst="rect">
            <a:avLst/>
          </a:prstGeom>
        </p:spPr>
      </p:pic>
    </p:spTree>
    <p:extLst>
      <p:ext uri="{BB962C8B-B14F-4D97-AF65-F5344CB8AC3E}">
        <p14:creationId xmlns:p14="http://schemas.microsoft.com/office/powerpoint/2010/main" val="1987094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62556" y="5105400"/>
            <a:ext cx="4818888" cy="360437"/>
          </a:xfrm>
          <a:prstGeom prst="rect">
            <a:avLst/>
          </a:prstGeom>
        </p:spPr>
      </p:pic>
      <p:sp>
        <p:nvSpPr>
          <p:cNvPr id="79875" name="Rectangle 9"/>
          <p:cNvSpPr>
            <a:spLocks noChangeArrowheads="1"/>
          </p:cNvSpPr>
          <p:nvPr/>
        </p:nvSpPr>
        <p:spPr bwMode="auto">
          <a:xfrm>
            <a:off x="228601" y="5459849"/>
            <a:ext cx="4952999" cy="1208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r>
              <a:rPr lang="en-US" sz="700" dirty="0">
                <a:latin typeface="Helvetica" pitchFamily="34" charset="0"/>
              </a:rPr>
              <a:t>Note: </a:t>
            </a:r>
            <a:r>
              <a:rPr lang="en-US" sz="700" dirty="0" smtClean="0">
                <a:latin typeface="Helvetica" pitchFamily="34" charset="0"/>
              </a:rPr>
              <a:t>The </a:t>
            </a:r>
            <a:r>
              <a:rPr lang="en-US" sz="700" dirty="0">
                <a:latin typeface="Helvetica" pitchFamily="34" charset="0"/>
              </a:rPr>
              <a:t>color within each box corresponds to the most frequent category of the outcome at </a:t>
            </a:r>
            <a:r>
              <a:rPr lang="en-US" sz="700" dirty="0" smtClean="0">
                <a:latin typeface="Helvetica" pitchFamily="34" charset="0"/>
              </a:rPr>
              <a:t>the Ward </a:t>
            </a:r>
            <a:r>
              <a:rPr lang="en-US" sz="700" dirty="0">
                <a:latin typeface="Helvetica" pitchFamily="34" charset="0"/>
              </a:rPr>
              <a:t>level for each sub-group.  The categories for new HIV diagnoses were created from the overall data, therefore no mode exists (gray box). </a:t>
            </a:r>
            <a:endParaRPr lang="en-US" sz="700" dirty="0">
              <a:latin typeface="Helvetica" panose="020B0604020202020204" pitchFamily="34" charset="0"/>
              <a:cs typeface="Helvetica" panose="020B0604020202020204" pitchFamily="34" charset="0"/>
            </a:endParaRPr>
          </a:p>
          <a:p>
            <a:endParaRPr lang="en-US" sz="700" dirty="0" smtClean="0">
              <a:latin typeface="Helvetica" pitchFamily="34" charset="0"/>
            </a:endParaRPr>
          </a:p>
          <a:p>
            <a:r>
              <a:rPr lang="en-US" sz="700" dirty="0" smtClean="0">
                <a:latin typeface="Helvetica" pitchFamily="34" charset="0"/>
              </a:rPr>
              <a:t>1 </a:t>
            </a:r>
            <a:r>
              <a:rPr lang="en-US" sz="700" dirty="0">
                <a:latin typeface="Helvetica" pitchFamily="34" charset="0"/>
              </a:rPr>
              <a:t>New HIV diagnoses </a:t>
            </a:r>
            <a:r>
              <a:rPr lang="en-US" sz="700" dirty="0" smtClean="0">
                <a:latin typeface="Helvetica" pitchFamily="34" charset="0"/>
              </a:rPr>
              <a:t>2010-2014 per </a:t>
            </a:r>
            <a:r>
              <a:rPr lang="en-US" sz="700" dirty="0">
                <a:latin typeface="Helvetica" pitchFamily="34" charset="0"/>
              </a:rPr>
              <a:t>100,000 persons </a:t>
            </a:r>
            <a:endParaRPr lang="en-US" sz="700" dirty="0" smtClean="0">
              <a:latin typeface="Helvetica" pitchFamily="34" charset="0"/>
            </a:endParaRPr>
          </a:p>
          <a:p>
            <a:r>
              <a:rPr lang="en-US" sz="700" dirty="0" smtClean="0">
                <a:latin typeface="Helvetica" pitchFamily="34" charset="0"/>
              </a:rPr>
              <a:t>2 </a:t>
            </a:r>
            <a:r>
              <a:rPr lang="en-US" sz="700" dirty="0">
                <a:latin typeface="Helvetica" pitchFamily="34" charset="0"/>
              </a:rPr>
              <a:t>Proportion with AIDS within 3</a:t>
            </a:r>
            <a:r>
              <a:rPr lang="en-US" sz="700" dirty="0" smtClean="0">
                <a:latin typeface="Helvetica" pitchFamily="34" charset="0"/>
              </a:rPr>
              <a:t>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3 </a:t>
            </a:r>
            <a:r>
              <a:rPr lang="en-US" sz="700" dirty="0">
                <a:latin typeface="Helvetica" pitchFamily="34" charset="0"/>
              </a:rPr>
              <a:t>Proportion with a CD4 or viral load within </a:t>
            </a:r>
            <a:r>
              <a:rPr lang="en-US" sz="700" dirty="0" smtClean="0">
                <a:latin typeface="Helvetica" pitchFamily="34" charset="0"/>
              </a:rPr>
              <a:t>1 </a:t>
            </a:r>
            <a:r>
              <a:rPr lang="en-US" sz="700" dirty="0">
                <a:latin typeface="Helvetica" pitchFamily="34" charset="0"/>
              </a:rPr>
              <a:t>months of diagnosis </a:t>
            </a:r>
            <a:endParaRPr lang="en-US" sz="700" dirty="0" smtClean="0">
              <a:latin typeface="Helvetica" pitchFamily="34" charset="0"/>
            </a:endParaRPr>
          </a:p>
          <a:p>
            <a:r>
              <a:rPr lang="en-US" sz="700" dirty="0" smtClean="0">
                <a:latin typeface="Helvetica" pitchFamily="34" charset="0"/>
              </a:rPr>
              <a:t>4 </a:t>
            </a:r>
            <a:r>
              <a:rPr lang="en-US" sz="700" dirty="0">
                <a:latin typeface="Helvetica" pitchFamily="34" charset="0"/>
              </a:rPr>
              <a:t>Proportion with a CD4 or viral load in </a:t>
            </a:r>
            <a:r>
              <a:rPr lang="en-US" sz="700" dirty="0" smtClean="0">
                <a:latin typeface="Helvetica" pitchFamily="34" charset="0"/>
              </a:rPr>
              <a:t>2015 </a:t>
            </a:r>
          </a:p>
          <a:p>
            <a:r>
              <a:rPr lang="en-US" sz="700" dirty="0" smtClean="0">
                <a:latin typeface="Helvetica" pitchFamily="34" charset="0"/>
              </a:rPr>
              <a:t>5 </a:t>
            </a:r>
            <a:r>
              <a:rPr lang="en-US" sz="700" dirty="0">
                <a:latin typeface="Helvetica" pitchFamily="34" charset="0"/>
              </a:rPr>
              <a:t>Proportion with suppressed HIV viral load in </a:t>
            </a:r>
            <a:r>
              <a:rPr lang="en-US" sz="700" dirty="0" smtClean="0">
                <a:latin typeface="Helvetica" pitchFamily="34" charset="0"/>
              </a:rPr>
              <a:t>2015 </a:t>
            </a:r>
          </a:p>
          <a:p>
            <a:pPr>
              <a:spcAft>
                <a:spcPts val="300"/>
              </a:spcAft>
            </a:pPr>
            <a:endParaRPr lang="en-US" sz="700" dirty="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a:t>
            </a:r>
            <a:r>
              <a:rPr lang="en-US" sz="700" dirty="0">
                <a:solidFill>
                  <a:srgbClr val="000000"/>
                </a:solidFill>
                <a:latin typeface="Helvetica" pitchFamily="34" charset="0"/>
                <a:cs typeface="Helvetica" panose="020B0604020202020204" pitchFamily="34" charset="0"/>
              </a:rPr>
              <a:t>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6"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The HIV Care Continuum Among Those Newly Diagnosed with HIV, by Demographic Groups, </a:t>
            </a:r>
            <a:r>
              <a:rPr lang="en-US" sz="2000" b="1" dirty="0" smtClean="0">
                <a:effectLst/>
              </a:rPr>
              <a:t>Texas, 2010-2014</a:t>
            </a:r>
            <a:endParaRPr lang="en-US" sz="2000" b="1" dirty="0">
              <a:effectLst/>
            </a:endParaRPr>
          </a:p>
        </p:txBody>
      </p:sp>
      <p:pic>
        <p:nvPicPr>
          <p:cNvPr id="2" name="Picture 1"/>
          <p:cNvPicPr>
            <a:picLocks noChangeAspect="1"/>
          </p:cNvPicPr>
          <p:nvPr/>
        </p:nvPicPr>
        <p:blipFill>
          <a:blip r:embed="rId4"/>
          <a:stretch>
            <a:fillRect/>
          </a:stretch>
        </p:blipFill>
        <p:spPr>
          <a:xfrm>
            <a:off x="1828800" y="1276534"/>
            <a:ext cx="5410200" cy="3799577"/>
          </a:xfrm>
          <a:prstGeom prst="rect">
            <a:avLst/>
          </a:prstGeom>
        </p:spPr>
      </p:pic>
    </p:spTree>
    <p:extLst>
      <p:ext uri="{BB962C8B-B14F-4D97-AF65-F5344CB8AC3E}">
        <p14:creationId xmlns:p14="http://schemas.microsoft.com/office/powerpoint/2010/main" val="1517053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Map Details</a:t>
            </a:r>
            <a:endParaRPr lang="en-US" dirty="0"/>
          </a:p>
        </p:txBody>
      </p:sp>
      <p:sp>
        <p:nvSpPr>
          <p:cNvPr id="115715" name="Rectangle 1"/>
          <p:cNvSpPr>
            <a:spLocks noGrp="1" noChangeArrowheads="1"/>
          </p:cNvSpPr>
          <p:nvPr>
            <p:ph idx="1"/>
          </p:nvPr>
        </p:nvSpPr>
        <p:spPr/>
        <p:txBody>
          <a:bodyPr/>
          <a:lstStyle/>
          <a:p>
            <a:pPr eaLnBrk="1" hangingPunct="1">
              <a:spcAft>
                <a:spcPct val="0"/>
              </a:spcAft>
              <a:buFont typeface="Arial" pitchFamily="34" charset="0"/>
              <a:buChar char="•"/>
            </a:pPr>
            <a:r>
              <a:rPr lang="en-US" sz="2000" dirty="0" smtClean="0">
                <a:sym typeface="Segoe UI" pitchFamily="34" charset="0"/>
              </a:rPr>
              <a:t>Data on </a:t>
            </a:r>
            <a:r>
              <a:rPr lang="en-US" sz="2000" b="1" dirty="0" err="1">
                <a:sym typeface="Segoe UI" pitchFamily="34" charset="0"/>
              </a:rPr>
              <a:t>HIV</a:t>
            </a:r>
            <a:r>
              <a:rPr lang="en-US" sz="2000" b="1" dirty="0" err="1">
                <a:solidFill>
                  <a:srgbClr val="C85C3C"/>
                </a:solidFill>
                <a:sym typeface="Segoe UI" pitchFamily="34" charset="0"/>
              </a:rPr>
              <a:t>Continuum</a:t>
            </a:r>
            <a:r>
              <a:rPr lang="en-US" sz="2000" dirty="0" smtClean="0">
                <a:sym typeface="Segoe UI" pitchFamily="34" charset="0"/>
              </a:rPr>
              <a:t> may differ from data released in local HIV surveillance reports.</a:t>
            </a:r>
          </a:p>
          <a:p>
            <a:pPr eaLnBrk="1" hangingPunct="1">
              <a:spcAft>
                <a:spcPct val="0"/>
              </a:spcAft>
              <a:buFont typeface="Arial" pitchFamily="34" charset="0"/>
              <a:buChar char="•"/>
            </a:pPr>
            <a:r>
              <a:rPr lang="en-US" sz="2000" dirty="0" smtClean="0">
                <a:sym typeface="Segoe UI" pitchFamily="34" charset="0"/>
              </a:rPr>
              <a:t>The </a:t>
            </a:r>
            <a:r>
              <a:rPr lang="en-US" sz="2000" b="1" dirty="0" err="1" smtClean="0">
                <a:sym typeface="Segoe UI" pitchFamily="34" charset="0"/>
              </a:rPr>
              <a:t>HIV</a:t>
            </a:r>
            <a:r>
              <a:rPr lang="en-US" sz="2000" b="1" dirty="0" err="1" smtClean="0">
                <a:solidFill>
                  <a:srgbClr val="C85C3C"/>
                </a:solidFill>
                <a:sym typeface="Segoe UI" pitchFamily="34" charset="0"/>
              </a:rPr>
              <a:t>Continuum</a:t>
            </a:r>
            <a:r>
              <a:rPr lang="en-US" sz="2000" dirty="0" smtClean="0">
                <a:sym typeface="Segoe UI" pitchFamily="34" charset="0"/>
              </a:rPr>
              <a:t> maps do not reflect undiagnosed cases.</a:t>
            </a:r>
          </a:p>
          <a:p>
            <a:pPr eaLnBrk="1" hangingPunct="1">
              <a:spcAft>
                <a:spcPct val="0"/>
              </a:spcAft>
              <a:buFont typeface="Arial" pitchFamily="34" charset="0"/>
              <a:buChar char="•"/>
            </a:pPr>
            <a:r>
              <a:rPr lang="en-US" sz="2000" dirty="0" smtClean="0"/>
              <a:t>The </a:t>
            </a:r>
            <a:r>
              <a:rPr lang="en-US" sz="2000" dirty="0"/>
              <a:t>case definitions and data systems for new HIV diagnoses and late HIV diagnoses are standard in HIV case </a:t>
            </a:r>
            <a:r>
              <a:rPr lang="en-US" sz="2000" dirty="0" smtClean="0"/>
              <a:t>surveillance, but </a:t>
            </a:r>
            <a:r>
              <a:rPr lang="en-US" sz="2000" dirty="0"/>
              <a:t>standardization for the other indicators used here is still a work-in-progress</a:t>
            </a:r>
            <a:r>
              <a:rPr lang="en-US" sz="2000" dirty="0" smtClean="0"/>
              <a:t>. </a:t>
            </a:r>
          </a:p>
          <a:p>
            <a:pPr eaLnBrk="1" hangingPunct="1">
              <a:spcAft>
                <a:spcPct val="0"/>
              </a:spcAft>
              <a:buFont typeface="Arial" pitchFamily="34" charset="0"/>
              <a:buChar char="•"/>
            </a:pPr>
            <a:endParaRPr lang="en-US" sz="2000" dirty="0">
              <a:sym typeface="Segoe UI" pitchFamily="34" charset="0"/>
            </a:endParaRPr>
          </a:p>
          <a:p>
            <a:pPr>
              <a:spcAft>
                <a:spcPct val="0"/>
              </a:spcAft>
            </a:pPr>
            <a:r>
              <a:rPr lang="en-US" sz="2000" dirty="0"/>
              <a:t>More information about data methods and sources can be found at HIVContinuum.org.</a:t>
            </a:r>
          </a:p>
          <a:p>
            <a:pPr eaLnBrk="1" hangingPunct="1">
              <a:spcAft>
                <a:spcPct val="0"/>
              </a:spcAft>
              <a:buFont typeface="Arial" pitchFamily="34" charset="0"/>
              <a:buChar char="•"/>
            </a:pPr>
            <a:endParaRPr lang="en-US" sz="2000" b="1" dirty="0" smtClean="0">
              <a:sym typeface="Segoe UI" pitchFamily="34" charset="0"/>
            </a:endParaRPr>
          </a:p>
        </p:txBody>
      </p:sp>
    </p:spTree>
    <p:extLst>
      <p:ext uri="{BB962C8B-B14F-4D97-AF65-F5344CB8AC3E}">
        <p14:creationId xmlns:p14="http://schemas.microsoft.com/office/powerpoint/2010/main" val="20819018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sz="2600" dirty="0" smtClean="0"/>
              <a:t>More map views are available at </a:t>
            </a:r>
            <a:r>
              <a:rPr lang="en-US" sz="2600" dirty="0" smtClean="0">
                <a:hlinkClick r:id="rId3"/>
              </a:rPr>
              <a:t>HIVContinuum.org</a:t>
            </a:r>
            <a:endParaRPr lang="en-US" sz="2600" dirty="0" smtClean="0"/>
          </a:p>
          <a:p>
            <a:pPr>
              <a:buNone/>
            </a:pPr>
            <a:endParaRPr lang="en-US" sz="2600" dirty="0" smtClean="0"/>
          </a:p>
          <a:p>
            <a:pPr>
              <a:buNone/>
            </a:pPr>
            <a:r>
              <a:rPr lang="en-US" sz="2600" dirty="0" smtClean="0"/>
              <a:t>For more information about </a:t>
            </a:r>
            <a:r>
              <a:rPr lang="en-US" sz="2600" b="1" dirty="0" err="1" smtClean="0"/>
              <a:t>HIV</a:t>
            </a:r>
            <a:r>
              <a:rPr lang="en-US" sz="2600" b="1" dirty="0" err="1" smtClean="0">
                <a:solidFill>
                  <a:srgbClr val="C85C3C"/>
                </a:solidFill>
              </a:rPr>
              <a:t>Continuum</a:t>
            </a:r>
            <a:r>
              <a:rPr lang="en-US" sz="2600" dirty="0" smtClean="0"/>
              <a:t>,</a:t>
            </a:r>
          </a:p>
          <a:p>
            <a:pPr>
              <a:buNone/>
            </a:pPr>
            <a:r>
              <a:rPr lang="en-US" sz="2600" dirty="0" smtClean="0"/>
              <a:t>including information about custom map views and</a:t>
            </a:r>
          </a:p>
          <a:p>
            <a:pPr>
              <a:buNone/>
            </a:pPr>
            <a:r>
              <a:rPr lang="en-US" sz="2600" dirty="0" smtClean="0"/>
              <a:t>images, please email </a:t>
            </a:r>
            <a:r>
              <a:rPr lang="en-US" sz="2600" dirty="0" smtClean="0">
                <a:hlinkClick r:id="rId4"/>
              </a:rPr>
              <a:t>info@hivcontinuum.org</a:t>
            </a:r>
            <a:endParaRPr lang="en-US" sz="2600" dirty="0" smtClean="0"/>
          </a:p>
          <a:p>
            <a:pPr>
              <a:buNone/>
            </a:pPr>
            <a:endParaRPr lang="en-US" dirty="0" smtClean="0"/>
          </a:p>
          <a:p>
            <a:pPr>
              <a:buNone/>
            </a:pPr>
            <a:endParaRPr lang="en-US" dirty="0" smtClean="0"/>
          </a:p>
          <a:p>
            <a:pPr>
              <a:buNone/>
            </a:pPr>
            <a:endParaRPr lang="en-US" dirty="0"/>
          </a:p>
        </p:txBody>
      </p:sp>
      <p:sp>
        <p:nvSpPr>
          <p:cNvPr id="4" name="TextBox 3"/>
          <p:cNvSpPr txBox="1"/>
          <p:nvPr/>
        </p:nvSpPr>
        <p:spPr>
          <a:xfrm>
            <a:off x="228600" y="4719935"/>
            <a:ext cx="8610600" cy="461665"/>
          </a:xfrm>
          <a:prstGeom prst="rect">
            <a:avLst/>
          </a:prstGeom>
          <a:noFill/>
          <a:ln>
            <a:solidFill>
              <a:schemeClr val="tx1"/>
            </a:solidFill>
          </a:ln>
        </p:spPr>
        <p:txBody>
          <a:bodyPr wrap="square" rtlCol="0">
            <a:spAutoFit/>
          </a:bodyPr>
          <a:lstStyle/>
          <a:p>
            <a:pPr algn="ctr"/>
            <a:r>
              <a:rPr lang="en-US" sz="2400" b="1" dirty="0" smtClean="0">
                <a:latin typeface="Helvetica" pitchFamily="34" charset="0"/>
                <a:cs typeface="Helvetica" pitchFamily="34" charset="0"/>
              </a:rPr>
              <a:t>Connect With Us</a:t>
            </a:r>
            <a:endParaRPr lang="en-US" sz="2400" b="1" dirty="0">
              <a:latin typeface="Helvetica" pitchFamily="34" charset="0"/>
              <a:cs typeface="Helvetica" pitchFamily="34" charset="0"/>
            </a:endParaRPr>
          </a:p>
        </p:txBody>
      </p:sp>
      <p:pic>
        <p:nvPicPr>
          <p:cNvPr id="5" name="Picture 4" descr="twitter.png"/>
          <p:cNvPicPr>
            <a:picLocks noChangeAspect="1"/>
          </p:cNvPicPr>
          <p:nvPr/>
        </p:nvPicPr>
        <p:blipFill>
          <a:blip r:embed="rId5" cstate="print"/>
          <a:stretch>
            <a:fillRect/>
          </a:stretch>
        </p:blipFill>
        <p:spPr>
          <a:xfrm>
            <a:off x="4114800" y="5791200"/>
            <a:ext cx="685800" cy="685800"/>
          </a:xfrm>
          <a:prstGeom prst="rect">
            <a:avLst/>
          </a:prstGeom>
        </p:spPr>
      </p:pic>
      <p:pic>
        <p:nvPicPr>
          <p:cNvPr id="6" name="Picture 5" descr="googleplus.png"/>
          <p:cNvPicPr>
            <a:picLocks noChangeAspect="1"/>
          </p:cNvPicPr>
          <p:nvPr/>
        </p:nvPicPr>
        <p:blipFill>
          <a:blip r:embed="rId6" cstate="print"/>
          <a:stretch>
            <a:fillRect/>
          </a:stretch>
        </p:blipFill>
        <p:spPr>
          <a:xfrm>
            <a:off x="685800" y="5791200"/>
            <a:ext cx="685800" cy="685800"/>
          </a:xfrm>
          <a:prstGeom prst="rect">
            <a:avLst/>
          </a:prstGeom>
        </p:spPr>
      </p:pic>
      <p:pic>
        <p:nvPicPr>
          <p:cNvPr id="7" name="Picture 6" descr="facebook.png"/>
          <p:cNvPicPr>
            <a:picLocks noChangeAspect="1"/>
          </p:cNvPicPr>
          <p:nvPr/>
        </p:nvPicPr>
        <p:blipFill>
          <a:blip r:embed="rId7" cstate="print"/>
          <a:stretch>
            <a:fillRect/>
          </a:stretch>
        </p:blipFill>
        <p:spPr>
          <a:xfrm>
            <a:off x="7239000" y="5791200"/>
            <a:ext cx="685800" cy="685800"/>
          </a:xfrm>
          <a:prstGeom prst="rect">
            <a:avLst/>
          </a:prstGeom>
        </p:spPr>
      </p:pic>
      <p:pic>
        <p:nvPicPr>
          <p:cNvPr id="8" name="Picture 7" descr="youtube.png"/>
          <p:cNvPicPr>
            <a:picLocks noChangeAspect="1"/>
          </p:cNvPicPr>
          <p:nvPr/>
        </p:nvPicPr>
        <p:blipFill>
          <a:blip r:embed="rId8" cstate="print"/>
          <a:stretch>
            <a:fillRect/>
          </a:stretch>
        </p:blipFill>
        <p:spPr>
          <a:xfrm>
            <a:off x="1752600" y="5791200"/>
            <a:ext cx="685800" cy="685800"/>
          </a:xfrm>
          <a:prstGeom prst="rect">
            <a:avLst/>
          </a:prstGeom>
        </p:spPr>
      </p:pic>
      <p:sp>
        <p:nvSpPr>
          <p:cNvPr id="9" name="TextBox 8"/>
          <p:cNvSpPr txBox="1"/>
          <p:nvPr/>
        </p:nvSpPr>
        <p:spPr>
          <a:xfrm>
            <a:off x="495300" y="5345668"/>
            <a:ext cx="2400300" cy="369332"/>
          </a:xfrm>
          <a:prstGeom prst="rect">
            <a:avLst/>
          </a:prstGeom>
          <a:noFill/>
        </p:spPr>
        <p:txBody>
          <a:bodyPr wrap="square" rtlCol="0">
            <a:spAutoFit/>
          </a:bodyPr>
          <a:lstStyle/>
          <a:p>
            <a:r>
              <a:rPr lang="en-US" b="1" dirty="0" smtClean="0">
                <a:latin typeface="Helvetica" pitchFamily="34" charset="0"/>
                <a:cs typeface="Helvetica" pitchFamily="34" charset="0"/>
              </a:rPr>
              <a:t>HIV </a:t>
            </a:r>
            <a:r>
              <a:rPr lang="en-US" b="1" dirty="0" err="1" smtClean="0">
                <a:latin typeface="Helvetica" pitchFamily="34" charset="0"/>
                <a:cs typeface="Helvetica" pitchFamily="34" charset="0"/>
              </a:rPr>
              <a:t>CareContinuum</a:t>
            </a:r>
            <a:endParaRPr lang="en-US" b="1" dirty="0">
              <a:latin typeface="Helvetica" pitchFamily="34" charset="0"/>
              <a:cs typeface="Helvetica" pitchFamily="34" charset="0"/>
            </a:endParaRPr>
          </a:p>
        </p:txBody>
      </p:sp>
      <p:sp>
        <p:nvSpPr>
          <p:cNvPr id="10" name="TextBox 9"/>
          <p:cNvSpPr txBox="1"/>
          <p:nvPr/>
        </p:nvSpPr>
        <p:spPr>
          <a:xfrm>
            <a:off x="3352800" y="5345668"/>
            <a:ext cx="2133600" cy="369332"/>
          </a:xfrm>
          <a:prstGeom prst="rect">
            <a:avLst/>
          </a:prstGeom>
          <a:noFill/>
        </p:spPr>
        <p:txBody>
          <a:bodyPr wrap="square" rtlCol="0">
            <a:spAutoFit/>
          </a:bodyPr>
          <a:lstStyle/>
          <a:p>
            <a:r>
              <a:rPr lang="en-US" b="1" dirty="0" smtClean="0">
                <a:latin typeface="Helvetica" pitchFamily="34" charset="0"/>
                <a:cs typeface="Helvetica" pitchFamily="34" charset="0"/>
              </a:rPr>
              <a:t>@</a:t>
            </a:r>
            <a:r>
              <a:rPr lang="en-US" b="1" dirty="0" err="1" smtClean="0">
                <a:latin typeface="Helvetica" pitchFamily="34" charset="0"/>
                <a:cs typeface="Helvetica" pitchFamily="34" charset="0"/>
              </a:rPr>
              <a:t>HIVContinuum</a:t>
            </a:r>
            <a:endParaRPr lang="en-US" b="1" dirty="0">
              <a:latin typeface="Helvetica" pitchFamily="34" charset="0"/>
              <a:cs typeface="Helvetica" pitchFamily="34" charset="0"/>
            </a:endParaRPr>
          </a:p>
        </p:txBody>
      </p:sp>
      <p:sp>
        <p:nvSpPr>
          <p:cNvPr id="11" name="TextBox 10"/>
          <p:cNvSpPr txBox="1"/>
          <p:nvPr/>
        </p:nvSpPr>
        <p:spPr>
          <a:xfrm>
            <a:off x="6400800" y="5345668"/>
            <a:ext cx="2514600" cy="369332"/>
          </a:xfrm>
          <a:prstGeom prst="rect">
            <a:avLst/>
          </a:prstGeom>
          <a:noFill/>
        </p:spPr>
        <p:txBody>
          <a:bodyPr wrap="square" rtlCol="0">
            <a:spAutoFit/>
          </a:bodyPr>
          <a:lstStyle/>
          <a:p>
            <a:r>
              <a:rPr lang="en-US" b="1" dirty="0" smtClean="0">
                <a:latin typeface="Helvetica" pitchFamily="34" charset="0"/>
                <a:cs typeface="Helvetica" pitchFamily="34" charset="0"/>
              </a:rPr>
              <a:t>HIV Care Continuum</a:t>
            </a:r>
            <a:endParaRPr lang="en-US" b="1" dirty="0">
              <a:latin typeface="Helvetica" pitchFamily="34" charset="0"/>
              <a:cs typeface="Helvetica" pitchFamily="34" charset="0"/>
            </a:endParaRPr>
          </a:p>
        </p:txBody>
      </p:sp>
    </p:spTree>
    <p:extLst>
      <p:ext uri="{BB962C8B-B14F-4D97-AF65-F5344CB8AC3E}">
        <p14:creationId xmlns:p14="http://schemas.microsoft.com/office/powerpoint/2010/main" val="13191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Effective treatment requires successful HIV diagnosis as well as linkage and retention in HIV care - this is the HIV care continuum.</a:t>
            </a:r>
          </a:p>
          <a:p>
            <a:pPr>
              <a:buNone/>
            </a:pPr>
            <a:endParaRPr lang="en-US" dirty="0" smtClean="0"/>
          </a:p>
          <a:p>
            <a:pPr>
              <a:buNone/>
            </a:pPr>
            <a:r>
              <a:rPr lang="en-US" dirty="0" smtClean="0"/>
              <a:t>To be the most impactful, public health strategies that address gaps in the HIV care continuum will require detailed information on disproportionately impacted populations.</a:t>
            </a:r>
            <a:r>
              <a:rPr lang="en-US" b="1" dirty="0" smtClean="0"/>
              <a:t> </a:t>
            </a:r>
            <a:endParaRPr lang="en-US" dirty="0" smtClean="0"/>
          </a:p>
          <a:p>
            <a:pPr>
              <a:buNone/>
            </a:pPr>
            <a:endParaRPr lang="en-US" b="1" dirty="0" smtClean="0"/>
          </a:p>
          <a:p>
            <a:pPr>
              <a:buNone/>
            </a:pPr>
            <a:r>
              <a:rPr lang="en-US" b="1" dirty="0" smtClean="0"/>
              <a:t>HIV</a:t>
            </a:r>
            <a:r>
              <a:rPr lang="en-US" b="1" dirty="0" smtClean="0">
                <a:solidFill>
                  <a:srgbClr val="C85C3C"/>
                </a:solidFill>
              </a:rPr>
              <a:t>Continuum.org</a:t>
            </a:r>
            <a:r>
              <a:rPr lang="en-US" dirty="0" smtClean="0"/>
              <a:t> is a compilation of interactive, online maps that allows users to connect with complex information about the HIV care continuum in several highly impacted cities in the U.S.</a:t>
            </a:r>
          </a:p>
          <a:p>
            <a:pPr>
              <a:buNone/>
            </a:pPr>
            <a:endParaRPr lang="en-US" dirty="0" smtClean="0"/>
          </a:p>
          <a:p>
            <a:pPr>
              <a:buNone/>
            </a:pPr>
            <a:r>
              <a:rPr lang="en-US" b="1" dirty="0" smtClean="0"/>
              <a:t>HIV</a:t>
            </a:r>
            <a:r>
              <a:rPr lang="en-US" b="1" dirty="0" smtClean="0">
                <a:solidFill>
                  <a:srgbClr val="C85C3C"/>
                </a:solidFill>
              </a:rPr>
              <a:t>Continuum.org</a:t>
            </a:r>
            <a:r>
              <a:rPr lang="en-US" dirty="0" smtClean="0"/>
              <a:t> is powered by </a:t>
            </a:r>
            <a:r>
              <a:rPr lang="en-US" dirty="0" err="1" smtClean="0"/>
              <a:t>AIDSVu</a:t>
            </a:r>
            <a:r>
              <a:rPr lang="en-US" dirty="0" smtClean="0"/>
              <a:t> and uses public health surveillance data to increase understanding of the HIV treatment cascade by visualizing the impact of HIV on specific demographic groups, neighborhoods and </a:t>
            </a:r>
            <a:r>
              <a:rPr lang="en-US" dirty="0" err="1" smtClean="0"/>
              <a:t>Countys</a:t>
            </a:r>
            <a:r>
              <a:rPr lang="en-US"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eaLnBrk="1" fontAlgn="auto" hangingPunct="1">
              <a:spcAft>
                <a:spcPts val="0"/>
              </a:spcAft>
              <a:defRPr/>
            </a:pPr>
            <a:r>
              <a:rPr lang="en-US" sz="3600" dirty="0" smtClean="0"/>
              <a:t>Interactive Maps</a:t>
            </a:r>
            <a:endParaRPr lang="en-US" sz="3600" dirty="0"/>
          </a:p>
        </p:txBody>
      </p:sp>
      <p:sp>
        <p:nvSpPr>
          <p:cNvPr id="6" name="Down Arrow 5"/>
          <p:cNvSpPr/>
          <p:nvPr/>
        </p:nvSpPr>
        <p:spPr>
          <a:xfrm>
            <a:off x="762000" y="1828800"/>
            <a:ext cx="1981200" cy="46482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4004" y="19050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New HIV Diagnoses</a:t>
            </a:r>
            <a:endParaRPr lang="en-US" sz="1400" b="1" dirty="0"/>
          </a:p>
        </p:txBody>
      </p:sp>
      <p:sp>
        <p:nvSpPr>
          <p:cNvPr id="13" name="TextBox 12"/>
          <p:cNvSpPr txBox="1"/>
          <p:nvPr/>
        </p:nvSpPr>
        <p:spPr>
          <a:xfrm>
            <a:off x="1034004" y="289560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Late HIV Diagnoses</a:t>
            </a:r>
            <a:endParaRPr lang="en-US" sz="1400" b="1" dirty="0"/>
          </a:p>
        </p:txBody>
      </p:sp>
      <p:sp>
        <p:nvSpPr>
          <p:cNvPr id="14" name="TextBox 13"/>
          <p:cNvSpPr txBox="1"/>
          <p:nvPr/>
        </p:nvSpPr>
        <p:spPr>
          <a:xfrm>
            <a:off x="1034004" y="3896380"/>
            <a:ext cx="137160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Linkage to </a:t>
            </a:r>
          </a:p>
          <a:p>
            <a:pPr algn="ctr"/>
            <a:r>
              <a:rPr lang="en-US" sz="1400" b="1" dirty="0" smtClean="0"/>
              <a:t>HIV Care</a:t>
            </a:r>
            <a:endParaRPr lang="en-US" sz="1400" b="1" dirty="0"/>
          </a:p>
        </p:txBody>
      </p:sp>
      <p:sp>
        <p:nvSpPr>
          <p:cNvPr id="16" name="TextBox 15"/>
          <p:cNvSpPr txBox="1"/>
          <p:nvPr/>
        </p:nvSpPr>
        <p:spPr>
          <a:xfrm>
            <a:off x="1034004" y="5901257"/>
            <a:ext cx="148252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HIV Viral Suppression</a:t>
            </a:r>
            <a:endParaRPr lang="en-US" sz="1400" b="1" dirty="0"/>
          </a:p>
        </p:txBody>
      </p:sp>
      <p:sp>
        <p:nvSpPr>
          <p:cNvPr id="8" name="TextBox 7"/>
          <p:cNvSpPr txBox="1"/>
          <p:nvPr/>
        </p:nvSpPr>
        <p:spPr>
          <a:xfrm>
            <a:off x="3200400" y="1354397"/>
            <a:ext cx="4648200" cy="369332"/>
          </a:xfrm>
          <a:prstGeom prst="rect">
            <a:avLst/>
          </a:prstGeom>
          <a:noFill/>
        </p:spPr>
        <p:txBody>
          <a:bodyPr wrap="square" rtlCol="0">
            <a:spAutoFit/>
          </a:bodyPr>
          <a:lstStyle/>
          <a:p>
            <a:r>
              <a:rPr lang="en-US" b="1" dirty="0" smtClean="0">
                <a:latin typeface="Helvetica" pitchFamily="34" charset="0"/>
              </a:rPr>
              <a:t>Maps at the County Level</a:t>
            </a:r>
            <a:endParaRPr lang="en-US" b="1" dirty="0">
              <a:latin typeface="Helvetica" pitchFamily="34" charset="0"/>
            </a:endParaRPr>
          </a:p>
        </p:txBody>
      </p:sp>
      <p:sp>
        <p:nvSpPr>
          <p:cNvPr id="12" name="TextBox 11"/>
          <p:cNvSpPr txBox="1"/>
          <p:nvPr/>
        </p:nvSpPr>
        <p:spPr>
          <a:xfrm>
            <a:off x="1066800" y="4810780"/>
            <a:ext cx="131276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smtClean="0"/>
              <a:t>Engagement in HIV Care</a:t>
            </a:r>
            <a:endParaRPr lang="en-US" sz="1400" b="1" dirty="0"/>
          </a:p>
        </p:txBody>
      </p:sp>
      <p:pic>
        <p:nvPicPr>
          <p:cNvPr id="2" name="Picture 1"/>
          <p:cNvPicPr>
            <a:picLocks noChangeAspect="1"/>
          </p:cNvPicPr>
          <p:nvPr/>
        </p:nvPicPr>
        <p:blipFill>
          <a:blip r:embed="rId3"/>
          <a:stretch>
            <a:fillRect/>
          </a:stretch>
        </p:blipFill>
        <p:spPr>
          <a:xfrm>
            <a:off x="2610625" y="1828799"/>
            <a:ext cx="5685649" cy="4638675"/>
          </a:xfrm>
          <a:prstGeom prst="rect">
            <a:avLst/>
          </a:prstGeom>
        </p:spPr>
      </p:pic>
    </p:spTree>
    <p:extLst>
      <p:ext uri="{BB962C8B-B14F-4D97-AF65-F5344CB8AC3E}">
        <p14:creationId xmlns:p14="http://schemas.microsoft.com/office/powerpoint/2010/main" val="943357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000" dirty="0" smtClean="0"/>
              <a:t>Supporting the </a:t>
            </a:r>
            <a:br>
              <a:rPr lang="en-US" sz="3000" dirty="0" smtClean="0"/>
            </a:br>
            <a:r>
              <a:rPr lang="en-US" sz="3000" dirty="0" smtClean="0"/>
              <a:t>National HIV/AIDS Strategy</a:t>
            </a:r>
            <a:endParaRPr lang="en-US" sz="3000" dirty="0"/>
          </a:p>
        </p:txBody>
      </p:sp>
      <p:sp>
        <p:nvSpPr>
          <p:cNvPr id="4" name="Rectangle 1"/>
          <p:cNvSpPr txBox="1">
            <a:spLocks noChangeArrowheads="1"/>
          </p:cNvSpPr>
          <p:nvPr/>
        </p:nvSpPr>
        <p:spPr>
          <a:xfrm>
            <a:off x="533400" y="3865562"/>
            <a:ext cx="3371850" cy="2687638"/>
          </a:xfrm>
          <a:prstGeom prst="rect">
            <a:avLst/>
          </a:prstGeom>
        </p:spPr>
        <p:txBody>
          <a:bodyPr vert="horz" lIns="91440" tIns="45720" rIns="91440" bIns="45720" rtlCol="0">
            <a:normAutofit fontScale="70000" lnSpcReduction="20000"/>
          </a:bodyPr>
          <a:lstStyle/>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Prevent new HIV infections</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Improve care and treatment</a:t>
            </a:r>
          </a:p>
          <a:p>
            <a:pPr marL="231775" marR="0" lvl="0" indent="-231775" algn="ctr" defTabSz="914400" rtl="0" eaLnBrk="1" fontAlgn="auto" latinLnBrk="0" hangingPunct="1">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endParaRPr>
          </a:p>
          <a:p>
            <a:pPr marL="231775" marR="0" lvl="0" indent="-231775" algn="ctr" defTabSz="914400" rtl="0" eaLnBrk="1" fontAlgn="auto"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sym typeface="Segoe UI" pitchFamily="34" charset="0"/>
              </a:rPr>
              <a:t>Reduce HIV-related health disparities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3049217"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srcRect l="18500" t="14222" r="40000" b="36000"/>
          <a:stretch>
            <a:fillRect/>
          </a:stretch>
        </p:blipFill>
        <p:spPr bwMode="auto">
          <a:xfrm>
            <a:off x="4800600" y="1600200"/>
            <a:ext cx="3388179" cy="2286000"/>
          </a:xfrm>
          <a:prstGeom prst="rect">
            <a:avLst/>
          </a:prstGeom>
          <a:noFill/>
          <a:ln w="9525">
            <a:noFill/>
            <a:miter lim="800000"/>
            <a:headEnd/>
            <a:tailEnd/>
          </a:ln>
        </p:spPr>
      </p:pic>
      <p:sp>
        <p:nvSpPr>
          <p:cNvPr id="7" name="TextBox 6"/>
          <p:cNvSpPr txBox="1"/>
          <p:nvPr/>
        </p:nvSpPr>
        <p:spPr>
          <a:xfrm>
            <a:off x="5181600" y="4191000"/>
            <a:ext cx="2819400" cy="1754326"/>
          </a:xfrm>
          <a:prstGeom prst="rect">
            <a:avLst/>
          </a:prstGeom>
          <a:noFill/>
        </p:spPr>
        <p:txBody>
          <a:bodyPr wrap="square" rtlCol="0">
            <a:spAutoFit/>
          </a:bodyPr>
          <a:lstStyle/>
          <a:p>
            <a:r>
              <a:rPr lang="en-US" b="1" dirty="0" smtClean="0">
                <a:latin typeface="Helvetica" pitchFamily="34" charset="0"/>
              </a:rPr>
              <a:t>HIV</a:t>
            </a:r>
            <a:r>
              <a:rPr lang="en-US" b="1" dirty="0" smtClean="0">
                <a:solidFill>
                  <a:srgbClr val="C85C3C"/>
                </a:solidFill>
                <a:latin typeface="Helvetica" pitchFamily="34" charset="0"/>
              </a:rPr>
              <a:t>Continuum</a:t>
            </a:r>
            <a:r>
              <a:rPr lang="en-US" dirty="0" smtClean="0">
                <a:latin typeface="Helvetica" pitchFamily="34" charset="0"/>
              </a:rPr>
              <a:t> provides a new way to identify places where we can improve HIV testing, care and treatment. </a:t>
            </a:r>
          </a:p>
          <a:p>
            <a:endParaRPr lang="en-US" dirty="0">
              <a:latin typeface="Helvetica" pitchFamily="34" charset="0"/>
            </a:endParaRPr>
          </a:p>
        </p:txBody>
      </p:sp>
    </p:spTree>
    <p:extLst>
      <p:ext uri="{BB962C8B-B14F-4D97-AF65-F5344CB8AC3E}">
        <p14:creationId xmlns:p14="http://schemas.microsoft.com/office/powerpoint/2010/main" val="8821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88063"/>
            <a:ext cx="5734049"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r>
              <a:rPr lang="en-US" sz="700" dirty="0" smtClean="0">
                <a:latin typeface="Helvetica" panose="020B0604020202020204" pitchFamily="34" charset="0"/>
                <a:cs typeface="Helvetica" panose="020B0604020202020204" pitchFamily="34" charset="0"/>
              </a:rPr>
              <a:t>Notes: Data represent the 5-year (2010-2014) risk of new HIV diagnosis among the adult/adolescent population within each county/County.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a:t>
            </a:r>
            <a:r>
              <a:rPr lang="en-US" sz="700" dirty="0">
                <a:latin typeface="Helvetica" panose="020B0604020202020204" pitchFamily="34" charset="0"/>
                <a:cs typeface="Helvetica" panose="020B0604020202020204" pitchFamily="34" charset="0"/>
              </a:rPr>
              <a:t>please see Data Methods</a:t>
            </a:r>
            <a:r>
              <a:rPr lang="en-US" sz="700" dirty="0" smtClean="0">
                <a:latin typeface="Helvetica" panose="020B0604020202020204" pitchFamily="34" charset="0"/>
                <a:cs typeface="Helvetica" panose="020B0604020202020204" pitchFamily="34" charset="0"/>
              </a:rPr>
              <a:t>.</a:t>
            </a:r>
            <a:endParaRPr lang="en-US" sz="700" dirty="0">
              <a:latin typeface="Helvetica" panose="020B0604020202020204" pitchFamily="34" charset="0"/>
              <a:cs typeface="Helvetica" panose="020B0604020202020204" pitchFamily="34" charset="0"/>
            </a:endParaRPr>
          </a:p>
          <a:p>
            <a:endParaRPr lang="en-US" sz="700" dirty="0" smtClean="0">
              <a:solidFill>
                <a:srgbClr val="000000"/>
              </a:solidFill>
              <a:latin typeface="Helvetica" pitchFamily="34" charset="0"/>
              <a:cs typeface="Helvetica" panose="020B0604020202020204" pitchFamily="34" charset="0"/>
            </a:endParaRPr>
          </a:p>
          <a:p>
            <a:pPr>
              <a:spcAft>
                <a:spcPts val="300"/>
              </a:spcAft>
            </a:pPr>
            <a:r>
              <a:rPr lang="en-US" sz="700" dirty="0" smtClean="0">
                <a:solidFill>
                  <a:srgbClr val="000000"/>
                </a:solidFill>
                <a:latin typeface="Helvetica" pitchFamily="34" charset="0"/>
                <a:cs typeface="Helvetica" panose="020B0604020202020204" pitchFamily="34" charset="0"/>
              </a:rPr>
              <a:t>Data Source: 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smtClean="0">
                <a:solidFill>
                  <a:srgbClr val="000000"/>
                </a:solidFill>
                <a:latin typeface="Helvetica" pitchFamily="34" charset="0"/>
                <a:cs typeface="Arial" pitchFamily="34" charset="0"/>
              </a:rPr>
              <a:t>* Gray areas denote where data are not shown to protect privacy because of a small number of cases and/or a small population size.</a:t>
            </a:r>
            <a:endParaRPr lang="en-US" sz="700" dirty="0">
              <a:solidFill>
                <a:srgbClr val="000000"/>
              </a:solidFill>
              <a:latin typeface="Helvetica" pitchFamily="34" charset="0"/>
              <a:cs typeface="Arial" pitchFamily="34" charset="0"/>
            </a:endParaRPr>
          </a:p>
        </p:txBody>
      </p:sp>
      <p:sp>
        <p:nvSpPr>
          <p:cNvPr id="13" name="TextBox 12"/>
          <p:cNvSpPr txBox="1"/>
          <p:nvPr/>
        </p:nvSpPr>
        <p:spPr>
          <a:xfrm>
            <a:off x="228600" y="2140803"/>
            <a:ext cx="2362200" cy="830997"/>
          </a:xfrm>
          <a:prstGeom prst="rect">
            <a:avLst/>
          </a:prstGeom>
          <a:noFill/>
        </p:spPr>
        <p:txBody>
          <a:bodyPr wrap="square" rtlCol="0">
            <a:spAutoFit/>
          </a:bodyPr>
          <a:lstStyle/>
          <a:p>
            <a:r>
              <a:rPr lang="en-US" sz="1200" dirty="0" smtClean="0">
                <a:latin typeface="Helvetica" pitchFamily="34" charset="0"/>
              </a:rPr>
              <a:t>Five-year risk of  new HIV diagnosis, 2010-2014</a:t>
            </a:r>
            <a:r>
              <a:rPr lang="en-US" sz="1200" b="1" dirty="0" smtClean="0">
                <a:latin typeface="Helvetica" pitchFamily="34" charset="0"/>
              </a:rPr>
              <a:t> </a:t>
            </a:r>
            <a:r>
              <a:rPr lang="en-US" sz="1200" dirty="0" smtClean="0">
                <a:latin typeface="Helvetica" pitchFamily="34" charset="0"/>
              </a:rPr>
              <a:t>(per 100,000 population of adults/adolescents in 2010)</a:t>
            </a:r>
            <a:endParaRPr lang="en-US" sz="1200" dirty="0">
              <a:latin typeface="Helvetica" pitchFamily="34" charset="0"/>
            </a:endParaRPr>
          </a:p>
        </p:txBody>
      </p:sp>
      <p:sp>
        <p:nvSpPr>
          <p:cNvPr id="14"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800" b="1" dirty="0" smtClean="0">
                <a:effectLst/>
              </a:rPr>
              <a:t>Five-Year </a:t>
            </a:r>
            <a:r>
              <a:rPr lang="en-US" sz="2800" b="1" dirty="0">
                <a:effectLst/>
              </a:rPr>
              <a:t>Risk of New HIV Diagnosis, </a:t>
            </a:r>
          </a:p>
          <a:p>
            <a:pPr fontAlgn="auto">
              <a:spcAft>
                <a:spcPts val="0"/>
              </a:spcAft>
              <a:defRPr/>
            </a:pPr>
            <a:r>
              <a:rPr lang="en-US" sz="2800" b="1" dirty="0">
                <a:effectLst/>
              </a:rPr>
              <a:t>by </a:t>
            </a:r>
            <a:r>
              <a:rPr lang="en-US" sz="2800" b="1" dirty="0" smtClean="0">
                <a:effectLst/>
              </a:rPr>
              <a:t>County, Texas, 2010-2014 </a:t>
            </a:r>
            <a:endParaRPr lang="en-US" sz="2800" b="1" dirty="0">
              <a:effectLst/>
            </a:endParaRPr>
          </a:p>
        </p:txBody>
      </p:sp>
      <p:grpSp>
        <p:nvGrpSpPr>
          <p:cNvPr id="17" name="Group 16"/>
          <p:cNvGrpSpPr/>
          <p:nvPr/>
        </p:nvGrpSpPr>
        <p:grpSpPr>
          <a:xfrm>
            <a:off x="685800" y="3124200"/>
            <a:ext cx="152400" cy="1676400"/>
            <a:chOff x="304800" y="3082925"/>
            <a:chExt cx="152400" cy="1676400"/>
          </a:xfrm>
        </p:grpSpPr>
        <p:sp>
          <p:nvSpPr>
            <p:cNvPr id="18" name="Rectangle 17"/>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Rectangle 21"/>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
          <p:cNvSpPr txBox="1">
            <a:spLocks noChangeArrowheads="1"/>
          </p:cNvSpPr>
          <p:nvPr/>
        </p:nvSpPr>
        <p:spPr bwMode="auto">
          <a:xfrm>
            <a:off x="838200" y="302101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0-27</a:t>
            </a:r>
          </a:p>
          <a:p>
            <a:r>
              <a:rPr lang="en-US" dirty="0" smtClean="0">
                <a:latin typeface="Helvetica" pitchFamily="34" charset="0"/>
              </a:rPr>
              <a:t>28-36</a:t>
            </a:r>
          </a:p>
          <a:p>
            <a:r>
              <a:rPr lang="en-US" dirty="0" smtClean="0">
                <a:latin typeface="Helvetica" pitchFamily="34" charset="0"/>
              </a:rPr>
              <a:t>37-49</a:t>
            </a:r>
          </a:p>
          <a:p>
            <a:r>
              <a:rPr lang="en-US" dirty="0" smtClean="0">
                <a:latin typeface="Helvetica" pitchFamily="34" charset="0"/>
              </a:rPr>
              <a:t>50-60</a:t>
            </a:r>
          </a:p>
          <a:p>
            <a:r>
              <a:rPr lang="en-US" dirty="0" smtClean="0">
                <a:latin typeface="Helvetica" pitchFamily="34" charset="0"/>
              </a:rPr>
              <a:t>61+</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753360" y="1480344"/>
            <a:ext cx="4829748" cy="4205287"/>
          </a:xfrm>
          <a:prstGeom prst="rect">
            <a:avLst/>
          </a:prstGeom>
        </p:spPr>
      </p:pic>
    </p:spTree>
    <p:extLst>
      <p:ext uri="{BB962C8B-B14F-4D97-AF65-F5344CB8AC3E}">
        <p14:creationId xmlns:p14="http://schemas.microsoft.com/office/powerpoint/2010/main" val="127819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6019800"/>
            <a:ext cx="5734049" cy="80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spcAft>
                <a:spcPts val="300"/>
              </a:spcAft>
            </a:pPr>
            <a:r>
              <a:rPr lang="en-US" sz="700" dirty="0" smtClean="0">
                <a:latin typeface="Helvetica" panose="020B0604020202020204" pitchFamily="34" charset="0"/>
                <a:cs typeface="Helvetica" panose="020B0604020202020204" pitchFamily="34" charset="0"/>
              </a:rPr>
              <a:t>Notes: The data represents the proportion of adults/adolescents diagnosed with HIV between 2010-2014 within each county/County who were diagnosed late in the HIV disease process.  Late HIV diagnosis was defined as immunologic or clinical AIDS (new CDC classification as A3, B3, or C1-C3) within 3 months of initial HIV diagnosis. New HIV diagnoses and late diagnoses indicators come from a mature HIV case surveillance system. Linkage to care, engagement in care, and viral suppression are new indicators and rapidly developing, and thus accuracy and completeness will </a:t>
            </a:r>
            <a:r>
              <a:rPr lang="en-US" sz="700" dirty="0">
                <a:latin typeface="Helvetica" panose="020B0604020202020204" pitchFamily="34" charset="0"/>
                <a:cs typeface="Helvetica" panose="020B0604020202020204" pitchFamily="34" charset="0"/>
              </a:rPr>
              <a:t>improve over time</a:t>
            </a:r>
            <a:r>
              <a:rPr lang="en-US" sz="700" dirty="0" smtClean="0">
                <a:latin typeface="Helvetica" panose="020B0604020202020204" pitchFamily="34" charset="0"/>
                <a:cs typeface="Helvetica" panose="020B0604020202020204" pitchFamily="34" charset="0"/>
              </a:rPr>
              <a:t>. </a:t>
            </a:r>
            <a:r>
              <a:rPr lang="en-US" sz="700" dirty="0">
                <a:latin typeface="Helvetica" panose="020B0604020202020204" pitchFamily="34" charset="0"/>
                <a:cs typeface="Helvetica" panose="020B0604020202020204" pitchFamily="34" charset="0"/>
              </a:rPr>
              <a:t>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83882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an AIDS diagnosis within </a:t>
            </a:r>
            <a:r>
              <a:rPr lang="en-US" sz="1200" dirty="0">
                <a:latin typeface="Helvetica" pitchFamily="34" charset="0"/>
              </a:rPr>
              <a:t>3</a:t>
            </a:r>
            <a:r>
              <a:rPr lang="en-US" sz="1200" dirty="0" smtClean="0">
                <a:latin typeface="Helvetica" pitchFamily="34" charset="0"/>
              </a:rPr>
              <a:t> months of HIV diagnosis</a:t>
            </a:r>
            <a:endParaRPr lang="en-US" sz="1200" dirty="0">
              <a:latin typeface="Helvetica" pitchFamily="34" charset="0"/>
            </a:endParaRPr>
          </a:p>
        </p:txBody>
      </p:sp>
      <p:sp>
        <p:nvSpPr>
          <p:cNvPr id="15" name="Title 1"/>
          <p:cNvSpPr txBox="1">
            <a:spLocks/>
          </p:cNvSpPr>
          <p:nvPr/>
        </p:nvSpPr>
        <p:spPr>
          <a:xfrm>
            <a:off x="24384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HIV Late in the Course of HIV Infection, by </a:t>
            </a:r>
            <a:r>
              <a:rPr lang="en-US" sz="2000" b="1" dirty="0" smtClean="0">
                <a:effectLst/>
              </a:rPr>
              <a:t>County, </a:t>
            </a:r>
          </a:p>
          <a:p>
            <a:pPr fontAlgn="auto">
              <a:spcAft>
                <a:spcPts val="0"/>
              </a:spcAft>
              <a:defRPr/>
            </a:pPr>
            <a:r>
              <a:rPr lang="en-US" sz="2000" b="1" dirty="0" smtClean="0">
                <a:effectLst/>
              </a:rPr>
              <a:t>Texas, 2010-2014</a:t>
            </a:r>
            <a:endParaRPr lang="en-US" sz="2000" b="1" dirty="0">
              <a:effectLst/>
            </a:endParaRPr>
          </a:p>
        </p:txBody>
      </p:sp>
      <p:grpSp>
        <p:nvGrpSpPr>
          <p:cNvPr id="8" name="Group 7"/>
          <p:cNvGrpSpPr/>
          <p:nvPr/>
        </p:nvGrpSpPr>
        <p:grpSpPr>
          <a:xfrm>
            <a:off x="304800" y="3082925"/>
            <a:ext cx="152400" cy="1676400"/>
            <a:chOff x="304800" y="3082925"/>
            <a:chExt cx="152400" cy="1676400"/>
          </a:xfrm>
        </p:grpSpPr>
        <p:sp>
          <p:nvSpPr>
            <p:cNvPr id="10" name="Rectangle 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57200" y="299686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0-10 %</a:t>
            </a:r>
          </a:p>
          <a:p>
            <a:r>
              <a:rPr lang="en-US" dirty="0" smtClean="0">
                <a:latin typeface="Helvetica" pitchFamily="34" charset="0"/>
              </a:rPr>
              <a:t>11-20 %</a:t>
            </a:r>
          </a:p>
          <a:p>
            <a:r>
              <a:rPr lang="en-US" dirty="0" smtClean="0">
                <a:latin typeface="Helvetica" pitchFamily="34" charset="0"/>
              </a:rPr>
              <a:t>21-30 %</a:t>
            </a:r>
          </a:p>
          <a:p>
            <a:r>
              <a:rPr lang="en-US" dirty="0" smtClean="0">
                <a:latin typeface="Helvetica" pitchFamily="34" charset="0"/>
              </a:rPr>
              <a:t>31-50 %</a:t>
            </a:r>
          </a:p>
          <a:p>
            <a:r>
              <a:rPr lang="en-US" dirty="0" smtClean="0">
                <a:latin typeface="Helvetica" pitchFamily="34" charset="0"/>
              </a:rPr>
              <a:t>&gt;50 %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763520" y="1516062"/>
            <a:ext cx="4680886" cy="4251325"/>
          </a:xfrm>
          <a:prstGeom prst="rect">
            <a:avLst/>
          </a:prstGeom>
        </p:spPr>
      </p:pic>
    </p:spTree>
    <p:extLst>
      <p:ext uri="{BB962C8B-B14F-4D97-AF65-F5344CB8AC3E}">
        <p14:creationId xmlns:p14="http://schemas.microsoft.com/office/powerpoint/2010/main" val="3994917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81000" y="5992956"/>
            <a:ext cx="5734049" cy="6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spcAft>
                <a:spcPts val="300"/>
              </a:spcAft>
            </a:pPr>
            <a:r>
              <a:rPr lang="en-US" sz="700" dirty="0">
                <a:latin typeface="Helvetica" panose="020B0604020202020204" pitchFamily="34" charset="0"/>
                <a:cs typeface="Helvetica" panose="020B0604020202020204" pitchFamily="34" charset="0"/>
              </a:rPr>
              <a:t>Notes: Data represents the proportion of adults/adolescents diagnosed with HIV between 2010-2014 within each </a:t>
            </a:r>
            <a:r>
              <a:rPr lang="en-US" sz="700" dirty="0" smtClean="0">
                <a:latin typeface="Helvetica" panose="020B0604020202020204" pitchFamily="34" charset="0"/>
                <a:cs typeface="Helvetica" panose="020B0604020202020204" pitchFamily="34" charset="0"/>
              </a:rPr>
              <a:t>county/County </a:t>
            </a:r>
            <a:r>
              <a:rPr lang="en-US" sz="700" dirty="0">
                <a:latin typeface="Helvetica" panose="020B0604020202020204" pitchFamily="34" charset="0"/>
                <a:cs typeface="Helvetica" panose="020B0604020202020204" pitchFamily="34" charset="0"/>
              </a:rPr>
              <a:t>who were linked to HIV care within 1 month of their diagnosis.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a:spcAft>
                <a:spcPts val="300"/>
              </a:spcAft>
            </a:pPr>
            <a:r>
              <a:rPr lang="en-US" sz="700" dirty="0" smtClean="0">
                <a:solidFill>
                  <a:srgbClr val="000000"/>
                </a:solidFill>
                <a:latin typeface="Helvetica" pitchFamily="34" charset="0"/>
                <a:cs typeface="Helvetica" panose="020B0604020202020204" pitchFamily="34" charset="0"/>
              </a:rPr>
              <a:t>Data Source: 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81000" y="581977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228600" y="1981200"/>
            <a:ext cx="2362200" cy="1015663"/>
          </a:xfrm>
          <a:prstGeom prst="rect">
            <a:avLst/>
          </a:prstGeom>
          <a:noFill/>
        </p:spPr>
        <p:txBody>
          <a:bodyPr wrap="square" rtlCol="0">
            <a:spAutoFit/>
          </a:bodyPr>
          <a:lstStyle/>
          <a:p>
            <a:r>
              <a:rPr lang="en-US" sz="1200" dirty="0" smtClean="0">
                <a:latin typeface="Helvetica" pitchFamily="34" charset="0"/>
              </a:rPr>
              <a:t>Proportion of adults/adolescents newly diagnosed with HIV from 2010-2014</a:t>
            </a:r>
            <a:r>
              <a:rPr lang="en-US" sz="1200" b="1" dirty="0" smtClean="0">
                <a:latin typeface="Helvetica" pitchFamily="34" charset="0"/>
              </a:rPr>
              <a:t> </a:t>
            </a:r>
            <a:r>
              <a:rPr lang="en-US" sz="1200" dirty="0" smtClean="0">
                <a:latin typeface="Helvetica" pitchFamily="34" charset="0"/>
              </a:rPr>
              <a:t>with a reported CD4/viral load within 3 months of HIV diagnosis</a:t>
            </a:r>
            <a:endParaRPr lang="en-US" sz="1200" dirty="0">
              <a:latin typeface="Helvetica" pitchFamily="34" charset="0"/>
            </a:endParaRPr>
          </a:p>
        </p:txBody>
      </p:sp>
      <p:sp>
        <p:nvSpPr>
          <p:cNvPr id="15" name="Title 1"/>
          <p:cNvSpPr txBox="1">
            <a:spLocks/>
          </p:cNvSpPr>
          <p:nvPr/>
        </p:nvSpPr>
        <p:spPr>
          <a:xfrm>
            <a:off x="2362200" y="0"/>
            <a:ext cx="6781800" cy="1020763"/>
          </a:xfrm>
          <a:prstGeom prst="rect">
            <a:avLst/>
          </a:prstGeom>
        </p:spPr>
        <p:txBody>
          <a:bodyPr lIns="18288" rIns="18288" anchor="ctr">
            <a:norm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a:effectLst/>
              </a:rPr>
              <a:t>Proportion of </a:t>
            </a:r>
            <a:r>
              <a:rPr lang="en-US" sz="2000" b="1" dirty="0" smtClean="0">
                <a:effectLst/>
              </a:rPr>
              <a:t>those </a:t>
            </a:r>
            <a:r>
              <a:rPr lang="en-US" sz="2000" b="1" dirty="0">
                <a:effectLst/>
              </a:rPr>
              <a:t>Newly Diagnosed with </a:t>
            </a:r>
            <a:r>
              <a:rPr lang="en-US" sz="2000" b="1" dirty="0" smtClean="0">
                <a:effectLst/>
              </a:rPr>
              <a:t>HIV</a:t>
            </a:r>
          </a:p>
          <a:p>
            <a:pPr fontAlgn="auto">
              <a:spcAft>
                <a:spcPts val="0"/>
              </a:spcAft>
              <a:defRPr/>
            </a:pPr>
            <a:r>
              <a:rPr lang="en-US" sz="2000" b="1" dirty="0" smtClean="0">
                <a:effectLst/>
              </a:rPr>
              <a:t>2010-2014 who </a:t>
            </a:r>
            <a:r>
              <a:rPr lang="en-US" sz="2000" b="1" dirty="0">
                <a:effectLst/>
              </a:rPr>
              <a:t>were Linked to HIV Care, </a:t>
            </a:r>
            <a:endParaRPr lang="en-US" sz="2000" b="1" dirty="0" smtClean="0">
              <a:effectLst/>
            </a:endParaRPr>
          </a:p>
          <a:p>
            <a:pPr fontAlgn="auto">
              <a:spcAft>
                <a:spcPts val="0"/>
              </a:spcAft>
              <a:defRPr/>
            </a:pPr>
            <a:r>
              <a:rPr lang="en-US" sz="2000" b="1" dirty="0" smtClean="0">
                <a:effectLst/>
              </a:rPr>
              <a:t>by County, Texas</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Rectangle 1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01320" y="2976543"/>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rPr>
              <a:t>85-100 %</a:t>
            </a:r>
          </a:p>
          <a:p>
            <a:r>
              <a:rPr lang="en-US" dirty="0" smtClean="0">
                <a:latin typeface="Helvetica" pitchFamily="34" charset="0"/>
              </a:rPr>
              <a:t>75-84 %</a:t>
            </a:r>
          </a:p>
          <a:p>
            <a:r>
              <a:rPr lang="en-US" dirty="0" smtClean="0">
                <a:latin typeface="Helvetica" pitchFamily="34" charset="0"/>
              </a:rPr>
              <a:t>60-74 %</a:t>
            </a:r>
          </a:p>
          <a:p>
            <a:r>
              <a:rPr lang="en-US" dirty="0" smtClean="0">
                <a:latin typeface="Helvetica" pitchFamily="34" charset="0"/>
              </a:rPr>
              <a:t>50-59 %</a:t>
            </a:r>
          </a:p>
          <a:p>
            <a:r>
              <a:rPr lang="en-US" dirty="0" smtClean="0">
                <a:latin typeface="Helvetica" pitchFamily="34" charset="0"/>
              </a:rPr>
              <a:t>&lt;50 %</a:t>
            </a:r>
          </a:p>
          <a:p>
            <a:endParaRPr lang="en-US" sz="1000" dirty="0">
              <a:latin typeface="Helvetica" pitchFamily="34" charset="0"/>
            </a:endParaRPr>
          </a:p>
          <a:p>
            <a:r>
              <a:rPr lang="en-US" dirty="0">
                <a:latin typeface="Helvetica" pitchFamily="34" charset="0"/>
              </a:rPr>
              <a:t>Not </a:t>
            </a:r>
            <a:r>
              <a:rPr lang="en-US" dirty="0" smtClean="0">
                <a:latin typeface="Helvetica" pitchFamily="34" charset="0"/>
              </a:rPr>
              <a:t>Shown*</a:t>
            </a:r>
            <a:endParaRPr lang="en-US" dirty="0">
              <a:latin typeface="Helvetica" pitchFamily="34" charset="0"/>
            </a:endParaRPr>
          </a:p>
        </p:txBody>
      </p:sp>
      <p:pic>
        <p:nvPicPr>
          <p:cNvPr id="2" name="Picture 1"/>
          <p:cNvPicPr>
            <a:picLocks noChangeAspect="1"/>
          </p:cNvPicPr>
          <p:nvPr/>
        </p:nvPicPr>
        <p:blipFill>
          <a:blip r:embed="rId3"/>
          <a:stretch>
            <a:fillRect/>
          </a:stretch>
        </p:blipFill>
        <p:spPr>
          <a:xfrm>
            <a:off x="2595880" y="1553771"/>
            <a:ext cx="4831809" cy="4175908"/>
          </a:xfrm>
          <a:prstGeom prst="rect">
            <a:avLst/>
          </a:prstGeom>
        </p:spPr>
      </p:pic>
    </p:spTree>
    <p:extLst>
      <p:ext uri="{BB962C8B-B14F-4D97-AF65-F5344CB8AC3E}">
        <p14:creationId xmlns:p14="http://schemas.microsoft.com/office/powerpoint/2010/main" val="2283888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73115"/>
            <a:ext cx="5734049" cy="84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 the proportion of adults/adolescents living with diagnosed HIV infection in 2015, excluding those newly diagnosed in 2015, who were engaged in care in 2015. Engaged 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r>
              <a:rPr lang="en-US" sz="700" dirty="0" smtClean="0">
                <a:latin typeface="Helvetica" panose="020B0604020202020204" pitchFamily="34" charset="0"/>
                <a:cs typeface="Helvetica" panose="020B0604020202020204" pitchFamily="34" charset="0"/>
              </a:rPr>
              <a:t>.</a:t>
            </a:r>
          </a:p>
          <a:p>
            <a:pPr>
              <a:defRPr/>
            </a:pPr>
            <a:endParaRPr lang="en-US" sz="700" dirty="0">
              <a:latin typeface="Helvetica" panose="020B0604020202020204" pitchFamily="34" charset="0"/>
              <a:cs typeface="Helvetica" panose="020B0604020202020204"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67375"/>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3" name="TextBox 12"/>
          <p:cNvSpPr txBox="1"/>
          <p:nvPr/>
        </p:nvSpPr>
        <p:spPr>
          <a:xfrm>
            <a:off x="151425" y="1890533"/>
            <a:ext cx="2362200" cy="1200329"/>
          </a:xfrm>
          <a:prstGeom prst="rect">
            <a:avLst/>
          </a:prstGeom>
          <a:noFill/>
        </p:spPr>
        <p:txBody>
          <a:bodyPr wrap="square" rtlCol="0">
            <a:spAutoFit/>
          </a:bodyPr>
          <a:lstStyle/>
          <a:p>
            <a:r>
              <a:rPr lang="en-US" sz="1200" dirty="0" smtClean="0">
                <a:latin typeface="Helvetica" pitchFamily="34" charset="0"/>
              </a:rPr>
              <a:t>Proportion of adults/adolescents living with diagnosed HIV infection in 2015, excluding those diagnosed in 2015, who had a suppressed HIV VL in 2015</a:t>
            </a:r>
            <a:endParaRPr lang="en-US" sz="1200" dirty="0">
              <a:latin typeface="Helvetica" pitchFamily="34" charset="0"/>
            </a:endParaRPr>
          </a:p>
        </p:txBody>
      </p:sp>
      <p:sp>
        <p:nvSpPr>
          <p:cNvPr id="14" name="Title 1"/>
          <p:cNvSpPr txBox="1">
            <a:spLocks/>
          </p:cNvSpPr>
          <p:nvPr/>
        </p:nvSpPr>
        <p:spPr>
          <a:xfrm>
            <a:off x="2438400" y="0"/>
            <a:ext cx="6705600" cy="1020763"/>
          </a:xfrm>
          <a:prstGeom prst="rect">
            <a:avLst/>
          </a:prstGeom>
        </p:spPr>
        <p:txBody>
          <a:bodyPr lIns="18288" rIns="18288" anchor="ctr">
            <a:noAutofit/>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2000" b="1" dirty="0" smtClean="0">
                <a:effectLst/>
              </a:rPr>
              <a:t>Engagement in Care among those Living with Diagnosed HIV Infection in 2015, Excluding Those Newly Diagnosed in 2015, by County, Texas</a:t>
            </a:r>
            <a:endParaRPr lang="en-US" sz="2000" b="1" dirty="0">
              <a:effectLst/>
            </a:endParaRPr>
          </a:p>
        </p:txBody>
      </p:sp>
      <p:grpSp>
        <p:nvGrpSpPr>
          <p:cNvPr id="7" name="Group 6"/>
          <p:cNvGrpSpPr/>
          <p:nvPr/>
        </p:nvGrpSpPr>
        <p:grpSpPr>
          <a:xfrm>
            <a:off x="304800" y="3082925"/>
            <a:ext cx="152400" cy="1676400"/>
            <a:chOff x="304800" y="3082925"/>
            <a:chExt cx="152400" cy="1676400"/>
          </a:xfrm>
        </p:grpSpPr>
        <p:sp>
          <p:nvSpPr>
            <p:cNvPr id="9" name="Rectangle 8"/>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ectangle 14"/>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
          <p:cNvSpPr txBox="1">
            <a:spLocks noChangeArrowheads="1"/>
          </p:cNvSpPr>
          <p:nvPr/>
        </p:nvSpPr>
        <p:spPr bwMode="auto">
          <a:xfrm>
            <a:off x="467360" y="297237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Helvetica" pitchFamily="34" charset="0"/>
                <a:cs typeface="Helvetica" pitchFamily="34" charset="0"/>
              </a:rPr>
              <a:t>90-100 %</a:t>
            </a:r>
          </a:p>
          <a:p>
            <a:r>
              <a:rPr lang="en-US" dirty="0" smtClean="0">
                <a:latin typeface="Helvetica" pitchFamily="34" charset="0"/>
                <a:cs typeface="Helvetica" pitchFamily="34" charset="0"/>
              </a:rPr>
              <a:t>80-89 %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50-69 %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667000" y="1578900"/>
            <a:ext cx="4800600" cy="3993494"/>
          </a:xfrm>
          <a:prstGeom prst="rect">
            <a:avLst/>
          </a:prstGeom>
        </p:spPr>
      </p:pic>
    </p:spTree>
    <p:extLst>
      <p:ext uri="{BB962C8B-B14F-4D97-AF65-F5344CB8AC3E}">
        <p14:creationId xmlns:p14="http://schemas.microsoft.com/office/powerpoint/2010/main" val="364950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9"/>
          <p:cNvSpPr>
            <a:spLocks noChangeArrowheads="1"/>
          </p:cNvSpPr>
          <p:nvPr/>
        </p:nvSpPr>
        <p:spPr bwMode="auto">
          <a:xfrm>
            <a:off x="361951" y="5849672"/>
            <a:ext cx="573404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5720" rIns="45720">
            <a:spAutoFit/>
          </a:bodyPr>
          <a:lstStyle/>
          <a:p>
            <a:pPr>
              <a:defRPr/>
            </a:pPr>
            <a:r>
              <a:rPr lang="en-US" sz="700" dirty="0">
                <a:latin typeface="Helvetica" panose="020B0604020202020204" pitchFamily="34" charset="0"/>
                <a:cs typeface="Helvetica" panose="020B0604020202020204" pitchFamily="34" charset="0"/>
              </a:rPr>
              <a:t>Notes: Data represents the proportion of adults/adolescents living with diagnosed HIV infection in 2015, excluding those newly diagnosed in 2015, who had a suppressed HIV VL </a:t>
            </a:r>
            <a:r>
              <a:rPr lang="en-US" sz="700" dirty="0" smtClean="0">
                <a:latin typeface="Helvetica" panose="020B0604020202020204" pitchFamily="34" charset="0"/>
                <a:cs typeface="Helvetica" panose="020B0604020202020204" pitchFamily="34" charset="0"/>
              </a:rPr>
              <a:t>in </a:t>
            </a:r>
            <a:r>
              <a:rPr lang="en-US" sz="700" dirty="0">
                <a:latin typeface="Helvetica" panose="020B0604020202020204" pitchFamily="34" charset="0"/>
                <a:cs typeface="Helvetica" panose="020B0604020202020204" pitchFamily="34" charset="0"/>
              </a:rPr>
              <a:t>2015 and engaged in </a:t>
            </a:r>
            <a:r>
              <a:rPr lang="en-US" sz="700" dirty="0" smtClean="0">
                <a:latin typeface="Helvetica" panose="020B0604020202020204" pitchFamily="34" charset="0"/>
                <a:cs typeface="Helvetica" panose="020B0604020202020204" pitchFamily="34" charset="0"/>
              </a:rPr>
              <a:t>care. Engaged </a:t>
            </a:r>
            <a:r>
              <a:rPr lang="en-US" sz="700" dirty="0">
                <a:latin typeface="Helvetica" panose="020B0604020202020204" pitchFamily="34" charset="0"/>
                <a:cs typeface="Helvetica" panose="020B0604020202020204" pitchFamily="34" charset="0"/>
              </a:rPr>
              <a:t>in care for this indicator is defined as having a </a:t>
            </a:r>
            <a:r>
              <a:rPr lang="en-GB" sz="700" dirty="0">
                <a:latin typeface="Helvetica" panose="020B0604020202020204" pitchFamily="34" charset="0"/>
                <a:cs typeface="Helvetica" panose="020B0604020202020204" pitchFamily="34" charset="0"/>
              </a:rPr>
              <a:t>most recent CD4 count or HIV viral load test in 2015</a:t>
            </a:r>
            <a:r>
              <a:rPr lang="en-US" sz="700" dirty="0">
                <a:latin typeface="Helvetica" panose="020B0604020202020204" pitchFamily="34" charset="0"/>
                <a:cs typeface="Helvetica" panose="020B0604020202020204" pitchFamily="34" charset="0"/>
              </a:rPr>
              <a:t>. HIV viral load suppression is defined as the most recent viral load &lt; 200 copies/ml. New HIV diagnoses and late diagnoses indicators come from a mature HIV case surveillance system. Linkage to care, engagement in care, and viral suppression are new indicators and rapidly developing, and thus accuracy and completeness will improve over time. For more information on data limitations and caveats, please see Data Methods.</a:t>
            </a:r>
          </a:p>
          <a:p>
            <a:pPr fontAlgn="auto">
              <a:spcAft>
                <a:spcPts val="0"/>
              </a:spcAft>
              <a:defRPr/>
            </a:pPr>
            <a:endParaRPr lang="en-US" sz="700" dirty="0">
              <a:latin typeface="Helvetica" pitchFamily="34" charset="0"/>
            </a:endParaRPr>
          </a:p>
          <a:p>
            <a:pPr>
              <a:spcAft>
                <a:spcPts val="300"/>
              </a:spcAft>
            </a:pPr>
            <a:r>
              <a:rPr lang="en-US" sz="700" dirty="0">
                <a:solidFill>
                  <a:srgbClr val="000000"/>
                </a:solidFill>
                <a:latin typeface="Helvetica" pitchFamily="34" charset="0"/>
                <a:cs typeface="Helvetica" panose="020B0604020202020204" pitchFamily="34" charset="0"/>
              </a:rPr>
              <a:t>Data Source: </a:t>
            </a:r>
            <a:r>
              <a:rPr lang="en-US" sz="700" dirty="0" smtClean="0">
                <a:solidFill>
                  <a:srgbClr val="000000"/>
                </a:solidFill>
                <a:latin typeface="Helvetica" pitchFamily="34" charset="0"/>
                <a:cs typeface="Helvetica" panose="020B0604020202020204" pitchFamily="34" charset="0"/>
              </a:rPr>
              <a:t>Texas Department of State Health Services, HIV/STD Prevention and Care Branch</a:t>
            </a:r>
            <a:endParaRPr lang="en-US" sz="700" dirty="0">
              <a:solidFill>
                <a:srgbClr val="000000"/>
              </a:solidFill>
              <a:latin typeface="Helvetica" pitchFamily="34" charset="0"/>
              <a:cs typeface="Helvetica" panose="020B0604020202020204" pitchFamily="34" charset="0"/>
            </a:endParaRPr>
          </a:p>
        </p:txBody>
      </p:sp>
      <p:sp>
        <p:nvSpPr>
          <p:cNvPr id="79876" name="Rectangle 10"/>
          <p:cNvSpPr>
            <a:spLocks noChangeArrowheads="1"/>
          </p:cNvSpPr>
          <p:nvPr/>
        </p:nvSpPr>
        <p:spPr bwMode="auto">
          <a:xfrm>
            <a:off x="361950" y="5658064"/>
            <a:ext cx="60499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5720" rIns="45720">
            <a:spAutoFit/>
          </a:bodyPr>
          <a:lstStyle/>
          <a:p>
            <a:r>
              <a:rPr lang="en-US" sz="700" dirty="0">
                <a:solidFill>
                  <a:srgbClr val="000000"/>
                </a:solidFill>
                <a:latin typeface="Helvetica" pitchFamily="34" charset="0"/>
                <a:cs typeface="Arial" pitchFamily="34" charset="0"/>
              </a:rPr>
              <a:t>* </a:t>
            </a:r>
            <a:r>
              <a:rPr lang="en-US" sz="700" dirty="0" smtClean="0">
                <a:solidFill>
                  <a:srgbClr val="000000"/>
                </a:solidFill>
                <a:latin typeface="Helvetica" pitchFamily="34" charset="0"/>
                <a:cs typeface="Arial" pitchFamily="34" charset="0"/>
              </a:rPr>
              <a:t>Gray areas denote where data </a:t>
            </a:r>
            <a:r>
              <a:rPr lang="en-US" sz="700" dirty="0">
                <a:solidFill>
                  <a:srgbClr val="000000"/>
                </a:solidFill>
                <a:latin typeface="Helvetica" pitchFamily="34" charset="0"/>
                <a:cs typeface="Arial" pitchFamily="34" charset="0"/>
              </a:rPr>
              <a:t>are not shown to protect </a:t>
            </a:r>
            <a:r>
              <a:rPr lang="en-US" sz="700" dirty="0" smtClean="0">
                <a:solidFill>
                  <a:srgbClr val="000000"/>
                </a:solidFill>
                <a:latin typeface="Helvetica" pitchFamily="34" charset="0"/>
                <a:cs typeface="Arial" pitchFamily="34" charset="0"/>
              </a:rPr>
              <a:t>privacy because </a:t>
            </a:r>
            <a:r>
              <a:rPr lang="en-US" sz="700" dirty="0">
                <a:solidFill>
                  <a:srgbClr val="000000"/>
                </a:solidFill>
                <a:latin typeface="Helvetica" pitchFamily="34" charset="0"/>
                <a:cs typeface="Arial" pitchFamily="34" charset="0"/>
              </a:rPr>
              <a:t>of a small number of cases and/or a small population size.</a:t>
            </a:r>
          </a:p>
        </p:txBody>
      </p:sp>
      <p:sp>
        <p:nvSpPr>
          <p:cNvPr id="14" name="TextBox 13"/>
          <p:cNvSpPr txBox="1"/>
          <p:nvPr/>
        </p:nvSpPr>
        <p:spPr>
          <a:xfrm>
            <a:off x="303028" y="1834882"/>
            <a:ext cx="2362200" cy="1200329"/>
          </a:xfrm>
          <a:prstGeom prst="rect">
            <a:avLst/>
          </a:prstGeom>
          <a:noFill/>
        </p:spPr>
        <p:txBody>
          <a:bodyPr wrap="square" rtlCol="0">
            <a:spAutoFit/>
          </a:bodyPr>
          <a:lstStyle/>
          <a:p>
            <a:pPr fontAlgn="auto">
              <a:spcAft>
                <a:spcPts val="0"/>
              </a:spcAft>
              <a:defRPr/>
            </a:pPr>
            <a:r>
              <a:rPr lang="en-US" sz="1200" dirty="0" smtClean="0">
                <a:latin typeface="Helvetica" panose="020B0604020202020204" pitchFamily="34" charset="0"/>
                <a:cs typeface="Helvetica" panose="020B0604020202020204" pitchFamily="34" charset="0"/>
              </a:rPr>
              <a:t>Proportion of adults/adolescents </a:t>
            </a:r>
            <a:r>
              <a:rPr lang="en-US" sz="1200" dirty="0">
                <a:latin typeface="Helvetica" panose="020B0604020202020204" pitchFamily="34" charset="0"/>
                <a:cs typeface="Helvetica" panose="020B0604020202020204" pitchFamily="34" charset="0"/>
              </a:rPr>
              <a:t>living with diagnosed HIV infection in 2015, excluding those newly diagnosed in 2015, who had a suppressed HIV VL in 2015 and engaged in care. </a:t>
            </a:r>
          </a:p>
        </p:txBody>
      </p:sp>
      <p:sp>
        <p:nvSpPr>
          <p:cNvPr id="16" name="Title 1"/>
          <p:cNvSpPr txBox="1">
            <a:spLocks/>
          </p:cNvSpPr>
          <p:nvPr/>
        </p:nvSpPr>
        <p:spPr>
          <a:xfrm>
            <a:off x="2362200" y="49838"/>
            <a:ext cx="6781800" cy="1020763"/>
          </a:xfrm>
          <a:prstGeom prst="rect">
            <a:avLst/>
          </a:prstGeom>
        </p:spPr>
        <p:txBody>
          <a:bodyPr lIns="18288" rIns="18288" anchor="ctr">
            <a:normAutofit fontScale="92500" lnSpcReduction="20000"/>
          </a:bodyPr>
          <a:lstStyle>
            <a:lvl1pPr algn="ctr" defTabSz="914400" rtl="0" eaLnBrk="1" latinLnBrk="0" hangingPunct="1">
              <a:spcBef>
                <a:spcPct val="0"/>
              </a:spcBef>
              <a:buNone/>
              <a:defRPr sz="32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fontAlgn="auto">
              <a:spcAft>
                <a:spcPts val="0"/>
              </a:spcAft>
              <a:defRPr/>
            </a:pPr>
            <a:r>
              <a:rPr lang="en-US" sz="1800" b="1" dirty="0">
                <a:effectLst/>
              </a:rPr>
              <a:t>HIV Viral Load Suppression </a:t>
            </a:r>
            <a:r>
              <a:rPr lang="en-US" sz="1800" b="1" dirty="0" smtClean="0">
                <a:effectLst/>
              </a:rPr>
              <a:t>among those Engaged </a:t>
            </a:r>
          </a:p>
          <a:p>
            <a:pPr fontAlgn="auto">
              <a:spcAft>
                <a:spcPts val="0"/>
              </a:spcAft>
              <a:defRPr/>
            </a:pPr>
            <a:r>
              <a:rPr lang="en-US" sz="1800" b="1" dirty="0" smtClean="0">
                <a:effectLst/>
              </a:rPr>
              <a:t>in Care, who were Living with Diagnosed HIV Infection </a:t>
            </a:r>
          </a:p>
          <a:p>
            <a:pPr fontAlgn="auto">
              <a:spcAft>
                <a:spcPts val="0"/>
              </a:spcAft>
              <a:defRPr/>
            </a:pPr>
            <a:r>
              <a:rPr lang="en-US" sz="1800" b="1" dirty="0" smtClean="0">
                <a:effectLst/>
              </a:rPr>
              <a:t>in 2015, Excluding those Newly Diagnosed in 2015, </a:t>
            </a:r>
          </a:p>
          <a:p>
            <a:pPr fontAlgn="auto">
              <a:spcAft>
                <a:spcPts val="0"/>
              </a:spcAft>
              <a:defRPr/>
            </a:pPr>
            <a:r>
              <a:rPr lang="en-US" sz="1800" b="1" dirty="0" smtClean="0">
                <a:effectLst/>
              </a:rPr>
              <a:t>by County, Texas </a:t>
            </a:r>
            <a:endParaRPr lang="en-US" sz="1800" b="1" dirty="0">
              <a:effectLst/>
            </a:endParaRPr>
          </a:p>
        </p:txBody>
      </p:sp>
      <p:grpSp>
        <p:nvGrpSpPr>
          <p:cNvPr id="18" name="Group 17"/>
          <p:cNvGrpSpPr/>
          <p:nvPr/>
        </p:nvGrpSpPr>
        <p:grpSpPr>
          <a:xfrm>
            <a:off x="304800" y="3082925"/>
            <a:ext cx="152400" cy="1676400"/>
            <a:chOff x="304800" y="3082925"/>
            <a:chExt cx="152400" cy="1676400"/>
          </a:xfrm>
        </p:grpSpPr>
        <p:sp>
          <p:nvSpPr>
            <p:cNvPr id="20" name="Rectangle 19"/>
            <p:cNvSpPr/>
            <p:nvPr/>
          </p:nvSpPr>
          <p:spPr>
            <a:xfrm>
              <a:off x="304800" y="3082925"/>
              <a:ext cx="152400" cy="152400"/>
            </a:xfrm>
            <a:prstGeom prst="rect">
              <a:avLst/>
            </a:prstGeom>
            <a:solidFill>
              <a:srgbClr val="C6DCF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04800" y="3346450"/>
              <a:ext cx="152400" cy="152400"/>
            </a:xfrm>
            <a:prstGeom prst="rect">
              <a:avLst/>
            </a:prstGeom>
            <a:solidFill>
              <a:srgbClr val="79B2EA">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304800" y="3641725"/>
              <a:ext cx="152400" cy="152400"/>
            </a:xfrm>
            <a:prstGeom prst="rect">
              <a:avLst/>
            </a:prstGeom>
            <a:solidFill>
              <a:srgbClr val="378EE5">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304800" y="3898900"/>
              <a:ext cx="152400" cy="152400"/>
            </a:xfrm>
            <a:prstGeom prst="rect">
              <a:avLst/>
            </a:prstGeom>
            <a:solidFill>
              <a:srgbClr val="4E4ED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Rectangle 23"/>
            <p:cNvSpPr/>
            <p:nvPr/>
          </p:nvSpPr>
          <p:spPr>
            <a:xfrm>
              <a:off x="304800" y="4175125"/>
              <a:ext cx="152400" cy="152400"/>
            </a:xfrm>
            <a:prstGeom prst="rect">
              <a:avLst/>
            </a:prstGeom>
            <a:solidFill>
              <a:srgbClr val="3F007F">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304800" y="4606925"/>
              <a:ext cx="152400" cy="152400"/>
            </a:xfrm>
            <a:prstGeom prst="rect">
              <a:avLst/>
            </a:prstGeom>
            <a:solidFill>
              <a:srgbClr val="3B3B3B">
                <a:alpha val="80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TextBox 1"/>
          <p:cNvSpPr txBox="1">
            <a:spLocks noChangeArrowheads="1"/>
          </p:cNvSpPr>
          <p:nvPr/>
        </p:nvSpPr>
        <p:spPr bwMode="auto">
          <a:xfrm>
            <a:off x="457200" y="2990935"/>
            <a:ext cx="1524000" cy="190821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pitchFamily="34" charset="0"/>
                <a:cs typeface="Helvetica" pitchFamily="34" charset="0"/>
              </a:rPr>
              <a:t>8</a:t>
            </a:r>
            <a:r>
              <a:rPr lang="en-US" dirty="0" smtClean="0">
                <a:latin typeface="Helvetica" pitchFamily="34" charset="0"/>
                <a:cs typeface="Helvetica" pitchFamily="34" charset="0"/>
              </a:rPr>
              <a:t>0-100 %</a:t>
            </a:r>
          </a:p>
          <a:p>
            <a:r>
              <a:rPr lang="en-US" dirty="0" smtClean="0">
                <a:latin typeface="Helvetica" pitchFamily="34" charset="0"/>
                <a:cs typeface="Helvetica" pitchFamily="34" charset="0"/>
              </a:rPr>
              <a:t>70-79 %</a:t>
            </a:r>
          </a:p>
          <a:p>
            <a:r>
              <a:rPr lang="en-US" dirty="0" smtClean="0">
                <a:latin typeface="Helvetica" pitchFamily="34" charset="0"/>
                <a:cs typeface="Helvetica" pitchFamily="34" charset="0"/>
              </a:rPr>
              <a:t>60-69 %</a:t>
            </a:r>
          </a:p>
          <a:p>
            <a:r>
              <a:rPr lang="en-US" dirty="0" smtClean="0">
                <a:latin typeface="Helvetica" pitchFamily="34" charset="0"/>
                <a:cs typeface="Helvetica" pitchFamily="34" charset="0"/>
              </a:rPr>
              <a:t>50-59 %</a:t>
            </a:r>
          </a:p>
          <a:p>
            <a:r>
              <a:rPr lang="en-US" dirty="0" smtClean="0">
                <a:latin typeface="Helvetica" pitchFamily="34" charset="0"/>
                <a:cs typeface="Helvetica" pitchFamily="34" charset="0"/>
              </a:rPr>
              <a:t>&lt;50 %</a:t>
            </a:r>
          </a:p>
          <a:p>
            <a:endParaRPr lang="en-US" sz="1000" dirty="0">
              <a:latin typeface="Helvetica" pitchFamily="34" charset="0"/>
              <a:cs typeface="Helvetica" pitchFamily="34" charset="0"/>
            </a:endParaRPr>
          </a:p>
          <a:p>
            <a:r>
              <a:rPr lang="en-US" dirty="0">
                <a:latin typeface="Helvetica" pitchFamily="34" charset="0"/>
                <a:cs typeface="Helvetica" pitchFamily="34" charset="0"/>
              </a:rPr>
              <a:t>Not </a:t>
            </a:r>
            <a:r>
              <a:rPr lang="en-US" dirty="0" smtClean="0">
                <a:latin typeface="Helvetica" pitchFamily="34" charset="0"/>
                <a:cs typeface="Helvetica" pitchFamily="34" charset="0"/>
              </a:rPr>
              <a:t>Shown*</a:t>
            </a:r>
            <a:endParaRPr lang="en-US" dirty="0">
              <a:latin typeface="Helvetica" pitchFamily="34" charset="0"/>
              <a:cs typeface="Helvetica" pitchFamily="34" charset="0"/>
            </a:endParaRPr>
          </a:p>
        </p:txBody>
      </p:sp>
      <p:pic>
        <p:nvPicPr>
          <p:cNvPr id="2" name="Picture 1"/>
          <p:cNvPicPr>
            <a:picLocks noChangeAspect="1"/>
          </p:cNvPicPr>
          <p:nvPr/>
        </p:nvPicPr>
        <p:blipFill>
          <a:blip r:embed="rId3"/>
          <a:stretch>
            <a:fillRect/>
          </a:stretch>
        </p:blipFill>
        <p:spPr>
          <a:xfrm>
            <a:off x="2971800" y="1538900"/>
            <a:ext cx="4407946" cy="4023360"/>
          </a:xfrm>
          <a:prstGeom prst="rect">
            <a:avLst/>
          </a:prstGeom>
        </p:spPr>
      </p:pic>
    </p:spTree>
    <p:extLst>
      <p:ext uri="{BB962C8B-B14F-4D97-AF65-F5344CB8AC3E}">
        <p14:creationId xmlns:p14="http://schemas.microsoft.com/office/powerpoint/2010/main" val="16647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2183</Words>
  <Application>Microsoft Office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Segoe UI</vt:lpstr>
      <vt:lpstr>Office Theme</vt:lpstr>
      <vt:lpstr>Illustrating the HIV Care Continuum in U.S. Cities</vt:lpstr>
      <vt:lpstr>About</vt:lpstr>
      <vt:lpstr>Interactive Maps</vt:lpstr>
      <vt:lpstr>Supporting the  National HIV/AIDS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 Details</vt:lpstr>
      <vt:lpstr>Contact Information</vt:lpstr>
    </vt:vector>
  </TitlesOfParts>
  <Company>McBee Strategic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 Larkin</dc:creator>
  <cp:lastModifiedBy>Broadnax, Danielle</cp:lastModifiedBy>
  <cp:revision>88</cp:revision>
  <dcterms:created xsi:type="dcterms:W3CDTF">2013-11-26T00:51:14Z</dcterms:created>
  <dcterms:modified xsi:type="dcterms:W3CDTF">2017-03-03T20:58:43Z</dcterms:modified>
</cp:coreProperties>
</file>